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8" r:id="rId2"/>
    <p:sldMasterId id="2147483660" r:id="rId3"/>
    <p:sldMasterId id="2147483678" r:id="rId4"/>
    <p:sldMasterId id="2147483651" r:id="rId5"/>
    <p:sldMasterId id="2147483687" r:id="rId6"/>
    <p:sldMasterId id="2147483695" r:id="rId7"/>
    <p:sldMasterId id="2147483690" r:id="rId8"/>
    <p:sldMasterId id="2147483671" r:id="rId9"/>
    <p:sldMasterId id="2147483654" r:id="rId10"/>
    <p:sldMasterId id="2147483693" r:id="rId11"/>
    <p:sldMasterId id="2147483684" r:id="rId12"/>
    <p:sldMasterId id="2147483664" r:id="rId13"/>
  </p:sldMasterIdLst>
  <p:notesMasterIdLst>
    <p:notesMasterId r:id="rId77"/>
  </p:notesMasterIdLst>
  <p:sldIdLst>
    <p:sldId id="256" r:id="rId14"/>
    <p:sldId id="264" r:id="rId15"/>
    <p:sldId id="291" r:id="rId16"/>
    <p:sldId id="328" r:id="rId17"/>
    <p:sldId id="329" r:id="rId18"/>
    <p:sldId id="330" r:id="rId19"/>
    <p:sldId id="331" r:id="rId20"/>
    <p:sldId id="332" r:id="rId21"/>
    <p:sldId id="333" r:id="rId22"/>
    <p:sldId id="334" r:id="rId23"/>
    <p:sldId id="335" r:id="rId24"/>
    <p:sldId id="294" r:id="rId25"/>
    <p:sldId id="325" r:id="rId26"/>
    <p:sldId id="326" r:id="rId27"/>
    <p:sldId id="327" r:id="rId28"/>
    <p:sldId id="293" r:id="rId29"/>
    <p:sldId id="336"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5" r:id="rId46"/>
    <p:sldId id="356" r:id="rId47"/>
    <p:sldId id="357" r:id="rId48"/>
    <p:sldId id="358" r:id="rId49"/>
    <p:sldId id="359" r:id="rId50"/>
    <p:sldId id="360" r:id="rId51"/>
    <p:sldId id="361" r:id="rId52"/>
    <p:sldId id="362" r:id="rId53"/>
    <p:sldId id="363" r:id="rId54"/>
    <p:sldId id="364" r:id="rId55"/>
    <p:sldId id="365" r:id="rId56"/>
    <p:sldId id="366" r:id="rId57"/>
    <p:sldId id="367" r:id="rId58"/>
    <p:sldId id="368" r:id="rId59"/>
    <p:sldId id="369" r:id="rId60"/>
    <p:sldId id="370" r:id="rId61"/>
    <p:sldId id="371" r:id="rId62"/>
    <p:sldId id="372" r:id="rId63"/>
    <p:sldId id="373" r:id="rId64"/>
    <p:sldId id="374" r:id="rId65"/>
    <p:sldId id="375" r:id="rId66"/>
    <p:sldId id="376" r:id="rId67"/>
    <p:sldId id="377" r:id="rId68"/>
    <p:sldId id="378" r:id="rId69"/>
    <p:sldId id="379" r:id="rId70"/>
    <p:sldId id="380" r:id="rId71"/>
    <p:sldId id="381" r:id="rId72"/>
    <p:sldId id="382" r:id="rId73"/>
    <p:sldId id="384" r:id="rId74"/>
    <p:sldId id="386" r:id="rId75"/>
    <p:sldId id="290" r:id="rId76"/>
  </p:sldIdLst>
  <p:sldSz cx="12192000" cy="6858000"/>
  <p:notesSz cx="6858000" cy="9144000"/>
  <p:embeddedFontLst>
    <p:embeddedFont>
      <p:font typeface="Calibri" panose="020F0502020204030204" pitchFamily="34" charset="0"/>
      <p:regular r:id="rId78"/>
      <p:bold r:id="rId79"/>
      <p:italic r:id="rId80"/>
      <p:boldItalic r:id="rId81"/>
    </p:embeddedFont>
    <p:embeddedFont>
      <p:font typeface="Trebuchet MS" panose="020B0603020202020204" pitchFamily="34" charset="0"/>
      <p:regular r:id="rId82"/>
      <p:bold r:id="rId83"/>
      <p:italic r:id="rId84"/>
      <p:boldItalic r:id="rId8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436A"/>
    <a:srgbClr val="F38E37"/>
    <a:srgbClr val="1F5B41"/>
    <a:srgbClr val="197DC1"/>
    <a:srgbClr val="6D9280"/>
    <a:srgbClr val="94B0A2"/>
    <a:srgbClr val="D1719D"/>
    <a:srgbClr val="FEC00F"/>
    <a:srgbClr val="13A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9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font" Target="fonts/font7.fntdata"/><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font" Target="fonts/font2.fntdata"/><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font" Target="fonts/font5.fntdata"/><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font" Target="fonts/font6.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rgbClr val="94B0A2"/>
            </a:solidFill>
          </c:spPr>
          <c:dPt>
            <c:idx val="0"/>
            <c:bubble3D val="0"/>
            <c:spPr>
              <a:solidFill>
                <a:srgbClr val="FEC00F"/>
              </a:solidFill>
              <a:ln w="19050">
                <a:solidFill>
                  <a:schemeClr val="lt1"/>
                </a:solidFill>
              </a:ln>
              <a:effectLst/>
            </c:spPr>
          </c:dPt>
          <c:dPt>
            <c:idx val="1"/>
            <c:bubble3D val="0"/>
            <c:spPr>
              <a:solidFill>
                <a:srgbClr val="D1719D"/>
              </a:solidFill>
              <a:ln w="19050">
                <a:solidFill>
                  <a:schemeClr val="lt1"/>
                </a:solidFill>
              </a:ln>
              <a:effectLst/>
            </c:spPr>
          </c:dPt>
          <c:dPt>
            <c:idx val="2"/>
            <c:bubble3D val="0"/>
            <c:spPr>
              <a:solidFill>
                <a:srgbClr val="13A89E"/>
              </a:solidFill>
              <a:ln w="19050">
                <a:solidFill>
                  <a:schemeClr val="lt1"/>
                </a:solidFill>
              </a:ln>
              <a:effectLst/>
            </c:spPr>
          </c:dPt>
          <c:cat>
            <c:strRef>
              <c:f>Sheet1!$A$2:$A$4</c:f>
              <c:strCache>
                <c:ptCount val="2"/>
                <c:pt idx="0">
                  <c:v> </c:v>
                </c:pt>
                <c:pt idx="1">
                  <c:v> </c:v>
                </c:pt>
              </c:strCache>
            </c:strRef>
          </c:cat>
          <c:val>
            <c:numRef>
              <c:f>Sheet1!$B$2:$B$4</c:f>
              <c:numCache>
                <c:formatCode>General</c:formatCode>
                <c:ptCount val="3"/>
                <c:pt idx="0">
                  <c:v>21</c:v>
                </c:pt>
                <c:pt idx="1">
                  <c:v>49</c:v>
                </c:pt>
                <c:pt idx="2">
                  <c:v>30</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rgbClr val="94B0A2"/>
            </a:solidFill>
          </c:spPr>
          <c:dPt>
            <c:idx val="0"/>
            <c:bubble3D val="0"/>
            <c:spPr>
              <a:solidFill>
                <a:srgbClr val="FEC00F"/>
              </a:solidFill>
              <a:ln w="19050">
                <a:solidFill>
                  <a:schemeClr val="lt1"/>
                </a:solidFill>
              </a:ln>
              <a:effectLst/>
            </c:spPr>
          </c:dPt>
          <c:dPt>
            <c:idx val="1"/>
            <c:bubble3D val="0"/>
            <c:spPr>
              <a:noFill/>
              <a:ln w="19050">
                <a:solidFill>
                  <a:schemeClr val="lt1"/>
                </a:solidFill>
              </a:ln>
              <a:effectLst/>
            </c:spPr>
          </c:dPt>
          <c:dPt>
            <c:idx val="2"/>
            <c:bubble3D val="0"/>
            <c:spPr>
              <a:noFill/>
              <a:ln w="19050">
                <a:solidFill>
                  <a:schemeClr val="lt1"/>
                </a:solidFill>
              </a:ln>
              <a:effectLst/>
            </c:spPr>
          </c:dPt>
          <c:cat>
            <c:strRef>
              <c:f>Sheet1!$A$2:$A$4</c:f>
              <c:strCache>
                <c:ptCount val="2"/>
                <c:pt idx="0">
                  <c:v> </c:v>
                </c:pt>
                <c:pt idx="1">
                  <c:v> </c:v>
                </c:pt>
              </c:strCache>
            </c:strRef>
          </c:cat>
          <c:val>
            <c:numRef>
              <c:f>Sheet1!$B$2:$B$4</c:f>
              <c:numCache>
                <c:formatCode>General</c:formatCode>
                <c:ptCount val="3"/>
                <c:pt idx="0">
                  <c:v>21</c:v>
                </c:pt>
                <c:pt idx="1">
                  <c:v>49</c:v>
                </c:pt>
                <c:pt idx="2">
                  <c:v>30</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rgbClr val="94B0A2"/>
            </a:solidFill>
          </c:spPr>
          <c:dPt>
            <c:idx val="0"/>
            <c:bubble3D val="0"/>
            <c:spPr>
              <a:noFill/>
              <a:ln w="19050">
                <a:solidFill>
                  <a:schemeClr val="lt1"/>
                </a:solidFill>
              </a:ln>
              <a:effectLst/>
            </c:spPr>
          </c:dPt>
          <c:dPt>
            <c:idx val="1"/>
            <c:bubble3D val="0"/>
            <c:spPr>
              <a:solidFill>
                <a:srgbClr val="D1719D"/>
              </a:solidFill>
              <a:ln w="19050">
                <a:solidFill>
                  <a:schemeClr val="lt1"/>
                </a:solidFill>
              </a:ln>
              <a:effectLst/>
            </c:spPr>
          </c:dPt>
          <c:dPt>
            <c:idx val="2"/>
            <c:bubble3D val="0"/>
            <c:spPr>
              <a:noFill/>
              <a:ln w="19050">
                <a:solidFill>
                  <a:schemeClr val="lt1"/>
                </a:solidFill>
              </a:ln>
              <a:effectLst/>
            </c:spPr>
          </c:dPt>
          <c:cat>
            <c:strRef>
              <c:f>Sheet1!$A$2:$A$4</c:f>
              <c:strCache>
                <c:ptCount val="2"/>
                <c:pt idx="0">
                  <c:v> </c:v>
                </c:pt>
                <c:pt idx="1">
                  <c:v> </c:v>
                </c:pt>
              </c:strCache>
            </c:strRef>
          </c:cat>
          <c:val>
            <c:numRef>
              <c:f>Sheet1!$B$2:$B$4</c:f>
              <c:numCache>
                <c:formatCode>General</c:formatCode>
                <c:ptCount val="3"/>
                <c:pt idx="0">
                  <c:v>21</c:v>
                </c:pt>
                <c:pt idx="1">
                  <c:v>49</c:v>
                </c:pt>
                <c:pt idx="2">
                  <c:v>30</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rgbClr val="94B0A2"/>
            </a:solidFill>
            <a:ln>
              <a:noFill/>
            </a:ln>
          </c:spPr>
          <c:dPt>
            <c:idx val="0"/>
            <c:bubble3D val="0"/>
            <c:spPr>
              <a:noFill/>
              <a:ln w="19050">
                <a:noFill/>
              </a:ln>
              <a:effectLst/>
            </c:spPr>
          </c:dPt>
          <c:dPt>
            <c:idx val="1"/>
            <c:bubble3D val="0"/>
            <c:spPr>
              <a:noFill/>
              <a:ln w="19050">
                <a:noFill/>
              </a:ln>
              <a:effectLst/>
            </c:spPr>
          </c:dPt>
          <c:dPt>
            <c:idx val="2"/>
            <c:bubble3D val="0"/>
            <c:spPr>
              <a:solidFill>
                <a:srgbClr val="13A89E"/>
              </a:solidFill>
              <a:ln w="19050">
                <a:noFill/>
              </a:ln>
              <a:effectLst/>
            </c:spPr>
          </c:dPt>
          <c:cat>
            <c:strRef>
              <c:f>Sheet1!$A$2:$A$4</c:f>
              <c:strCache>
                <c:ptCount val="2"/>
                <c:pt idx="0">
                  <c:v> </c:v>
                </c:pt>
                <c:pt idx="1">
                  <c:v> </c:v>
                </c:pt>
              </c:strCache>
            </c:strRef>
          </c:cat>
          <c:val>
            <c:numRef>
              <c:f>Sheet1!$B$2:$B$4</c:f>
              <c:numCache>
                <c:formatCode>General</c:formatCode>
                <c:ptCount val="3"/>
                <c:pt idx="0">
                  <c:v>21</c:v>
                </c:pt>
                <c:pt idx="1">
                  <c:v>49</c:v>
                </c:pt>
                <c:pt idx="2">
                  <c:v>30</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755BA-1077-4F99-BDB2-4D3400E0E228}" type="datetimeFigureOut">
              <a:rPr lang="en-US" smtClean="0"/>
              <a:pPr/>
              <a:t>10/17/2014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B5034-F373-4611-9728-9D051BB57D6F}" type="slidenum">
              <a:rPr lang="en-US" smtClean="0"/>
              <a:pPr/>
              <a:t>‹#›</a:t>
            </a:fld>
            <a:endParaRPr lang="en-US"/>
          </a:p>
        </p:txBody>
      </p:sp>
    </p:spTree>
    <p:extLst>
      <p:ext uri="{BB962C8B-B14F-4D97-AF65-F5344CB8AC3E}">
        <p14:creationId xmlns:p14="http://schemas.microsoft.com/office/powerpoint/2010/main" val="828075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B5034-F373-4611-9728-9D051BB57D6F}" type="slidenum">
              <a:rPr lang="en-US" smtClean="0"/>
              <a:pPr/>
              <a:t>1</a:t>
            </a:fld>
            <a:endParaRPr lang="en-US"/>
          </a:p>
        </p:txBody>
      </p:sp>
    </p:spTree>
    <p:extLst>
      <p:ext uri="{BB962C8B-B14F-4D97-AF65-F5344CB8AC3E}">
        <p14:creationId xmlns:p14="http://schemas.microsoft.com/office/powerpoint/2010/main" val="65075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B5034-F373-4611-9728-9D051BB57D6F}" type="slidenum">
              <a:rPr lang="en-US" smtClean="0"/>
              <a:pPr/>
              <a:t>2</a:t>
            </a:fld>
            <a:endParaRPr lang="en-US"/>
          </a:p>
        </p:txBody>
      </p:sp>
    </p:spTree>
    <p:extLst>
      <p:ext uri="{BB962C8B-B14F-4D97-AF65-F5344CB8AC3E}">
        <p14:creationId xmlns:p14="http://schemas.microsoft.com/office/powerpoint/2010/main" val="410602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B5034-F373-4611-9728-9D051BB57D6F}" type="slidenum">
              <a:rPr lang="en-US" smtClean="0"/>
              <a:pPr/>
              <a:t>3</a:t>
            </a:fld>
            <a:endParaRPr lang="en-US"/>
          </a:p>
        </p:txBody>
      </p:sp>
    </p:spTree>
    <p:extLst>
      <p:ext uri="{BB962C8B-B14F-4D97-AF65-F5344CB8AC3E}">
        <p14:creationId xmlns:p14="http://schemas.microsoft.com/office/powerpoint/2010/main" val="3284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B5034-F373-4611-9728-9D051BB57D6F}" type="slidenum">
              <a:rPr lang="en-US" smtClean="0"/>
              <a:pPr/>
              <a:t>61</a:t>
            </a:fld>
            <a:endParaRPr lang="en-US"/>
          </a:p>
        </p:txBody>
      </p:sp>
    </p:spTree>
    <p:extLst>
      <p:ext uri="{BB962C8B-B14F-4D97-AF65-F5344CB8AC3E}">
        <p14:creationId xmlns:p14="http://schemas.microsoft.com/office/powerpoint/2010/main" val="394167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B5034-F373-4611-9728-9D051BB57D6F}" type="slidenum">
              <a:rPr lang="en-US" smtClean="0"/>
              <a:pPr/>
              <a:t>62</a:t>
            </a:fld>
            <a:endParaRPr lang="en-US"/>
          </a:p>
        </p:txBody>
      </p:sp>
    </p:spTree>
    <p:extLst>
      <p:ext uri="{BB962C8B-B14F-4D97-AF65-F5344CB8AC3E}">
        <p14:creationId xmlns:p14="http://schemas.microsoft.com/office/powerpoint/2010/main" val="2101914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B5034-F373-4611-9728-9D051BB57D6F}" type="slidenum">
              <a:rPr lang="en-US" smtClean="0"/>
              <a:pPr/>
              <a:t>63</a:t>
            </a:fld>
            <a:endParaRPr lang="en-US"/>
          </a:p>
        </p:txBody>
      </p:sp>
    </p:spTree>
    <p:extLst>
      <p:ext uri="{BB962C8B-B14F-4D97-AF65-F5344CB8AC3E}">
        <p14:creationId xmlns:p14="http://schemas.microsoft.com/office/powerpoint/2010/main" val="682574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CathedralCorporateLOGO.png"/>
          <p:cNvPicPr>
            <a:picLocks noChangeAspect="1"/>
          </p:cNvPicPr>
          <p:nvPr userDrawn="1"/>
        </p:nvPicPr>
        <p:blipFill>
          <a:blip r:embed="rId2"/>
          <a:srcRect r="48047"/>
          <a:stretch>
            <a:fillRect/>
          </a:stretch>
        </p:blipFill>
        <p:spPr>
          <a:xfrm>
            <a:off x="7308812" y="5391611"/>
            <a:ext cx="2750581" cy="1121664"/>
          </a:xfrm>
          <a:prstGeom prst="rect">
            <a:avLst/>
          </a:prstGeom>
        </p:spPr>
      </p:pic>
    </p:spTree>
    <p:extLst>
      <p:ext uri="{BB962C8B-B14F-4D97-AF65-F5344CB8AC3E}">
        <p14:creationId xmlns:p14="http://schemas.microsoft.com/office/powerpoint/2010/main" val="3230033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247651" y="2705100"/>
            <a:ext cx="4375150" cy="590550"/>
          </a:xfrm>
          <a:prstGeom prst="rect">
            <a:avLst/>
          </a:prstGeom>
        </p:spPr>
        <p:txBody>
          <a:bodyPr/>
          <a:lstStyle>
            <a:lvl1pPr marL="0" indent="0">
              <a:buNone/>
              <a:defRPr sz="3600" b="1">
                <a:solidFill>
                  <a:schemeClr val="bg1"/>
                </a:solidFill>
              </a:defRPr>
            </a:lvl1pPr>
          </a:lstStyle>
          <a:p>
            <a:r>
              <a:rPr lang="en-US" dirty="0" smtClean="0"/>
              <a:t>Slide Title</a:t>
            </a:r>
            <a:endParaRPr lang="en-US" dirty="0"/>
          </a:p>
        </p:txBody>
      </p:sp>
      <p:sp>
        <p:nvSpPr>
          <p:cNvPr id="7" name="Text Placeholder 2"/>
          <p:cNvSpPr>
            <a:spLocks noGrp="1"/>
          </p:cNvSpPr>
          <p:nvPr>
            <p:ph type="body" sz="quarter" idx="12" hasCustomPrompt="1"/>
          </p:nvPr>
        </p:nvSpPr>
        <p:spPr>
          <a:xfrm>
            <a:off x="247650" y="3267075"/>
            <a:ext cx="4375151" cy="457199"/>
          </a:xfrm>
          <a:prstGeom prst="rect">
            <a:avLst/>
          </a:prstGeom>
        </p:spPr>
        <p:txBody>
          <a:bodyPr/>
          <a:lstStyle>
            <a:lvl1pPr marL="0" indent="0">
              <a:buNone/>
              <a:defRPr lang="en-US" sz="1800" kern="1200" dirty="0">
                <a:solidFill>
                  <a:schemeClr val="tx1">
                    <a:lumMod val="75000"/>
                    <a:lumOff val="25000"/>
                  </a:schemeClr>
                </a:solidFill>
                <a:latin typeface="+mn-lt"/>
                <a:ea typeface="+mn-ea"/>
                <a:cs typeface="+mn-cs"/>
              </a:defRPr>
            </a:lvl1pPr>
          </a:lstStyle>
          <a:p>
            <a:r>
              <a:rPr lang="en-US" dirty="0" smtClean="0"/>
              <a:t>Subtitle</a:t>
            </a:r>
            <a:endParaRPr lang="en-US" dirty="0"/>
          </a:p>
        </p:txBody>
      </p:sp>
    </p:spTree>
    <p:extLst>
      <p:ext uri="{BB962C8B-B14F-4D97-AF65-F5344CB8AC3E}">
        <p14:creationId xmlns:p14="http://schemas.microsoft.com/office/powerpoint/2010/main" val="33910183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2"/>
          <p:cNvSpPr>
            <a:spLocks noGrp="1"/>
          </p:cNvSpPr>
          <p:nvPr>
            <p:ph type="body" sz="quarter" idx="12" hasCustomPrompt="1"/>
          </p:nvPr>
        </p:nvSpPr>
        <p:spPr>
          <a:xfrm>
            <a:off x="7534276" y="3276599"/>
            <a:ext cx="4324350" cy="457199"/>
          </a:xfrm>
          <a:prstGeom prst="rect">
            <a:avLst/>
          </a:prstGeom>
        </p:spPr>
        <p:txBody>
          <a:bodyPr/>
          <a:lstStyle>
            <a:lvl1pPr marL="0" indent="0">
              <a:buNone/>
              <a:defRPr lang="en-US" sz="1800" kern="1200" dirty="0">
                <a:solidFill>
                  <a:schemeClr val="tx1">
                    <a:lumMod val="75000"/>
                    <a:lumOff val="25000"/>
                  </a:schemeClr>
                </a:solidFill>
                <a:latin typeface="+mn-lt"/>
                <a:ea typeface="+mn-ea"/>
                <a:cs typeface="+mn-cs"/>
              </a:defRPr>
            </a:lvl1pPr>
          </a:lstStyle>
          <a:p>
            <a:r>
              <a:rPr lang="en-US" dirty="0" smtClean="0"/>
              <a:t>Subtitle</a:t>
            </a:r>
            <a:endParaRPr lang="en-US" dirty="0"/>
          </a:p>
        </p:txBody>
      </p:sp>
      <p:sp>
        <p:nvSpPr>
          <p:cNvPr id="7" name="Text Placeholder 2"/>
          <p:cNvSpPr>
            <a:spLocks noGrp="1"/>
          </p:cNvSpPr>
          <p:nvPr>
            <p:ph type="body" sz="quarter" idx="11" hasCustomPrompt="1"/>
          </p:nvPr>
        </p:nvSpPr>
        <p:spPr>
          <a:xfrm>
            <a:off x="7534276" y="2714624"/>
            <a:ext cx="4324350" cy="5905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chemeClr val="bg1"/>
                </a:solidFill>
                <a:latin typeface="+mn-lt"/>
                <a:ea typeface="+mn-ea"/>
                <a:cs typeface="+mn-cs"/>
              </a:defRPr>
            </a:lvl1pPr>
          </a:lstStyle>
          <a:p>
            <a:r>
              <a:rPr lang="en-US" dirty="0" smtClean="0"/>
              <a:t>Slide Title</a:t>
            </a:r>
            <a:endParaRPr lang="en-US" dirty="0"/>
          </a:p>
        </p:txBody>
      </p:sp>
    </p:spTree>
    <p:extLst>
      <p:ext uri="{BB962C8B-B14F-4D97-AF65-F5344CB8AC3E}">
        <p14:creationId xmlns:p14="http://schemas.microsoft.com/office/powerpoint/2010/main" val="32832004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3" name="Text Placeholder 2"/>
          <p:cNvSpPr>
            <a:spLocks noGrp="1"/>
          </p:cNvSpPr>
          <p:nvPr>
            <p:ph type="body" sz="quarter" idx="12" hasCustomPrompt="1"/>
          </p:nvPr>
        </p:nvSpPr>
        <p:spPr>
          <a:xfrm>
            <a:off x="7534276" y="3276599"/>
            <a:ext cx="4324350" cy="457199"/>
          </a:xfrm>
          <a:prstGeom prst="rect">
            <a:avLst/>
          </a:prstGeom>
        </p:spPr>
        <p:txBody>
          <a:bodyPr/>
          <a:lstStyle>
            <a:lvl1pPr marL="0" indent="0">
              <a:buNone/>
              <a:defRPr lang="en-US" sz="1800" kern="1200" dirty="0">
                <a:solidFill>
                  <a:schemeClr val="tx1">
                    <a:lumMod val="75000"/>
                    <a:lumOff val="25000"/>
                  </a:schemeClr>
                </a:solidFill>
                <a:latin typeface="+mn-lt"/>
                <a:ea typeface="+mn-ea"/>
                <a:cs typeface="+mn-cs"/>
              </a:defRPr>
            </a:lvl1pPr>
          </a:lstStyle>
          <a:p>
            <a:r>
              <a:rPr lang="en-US" dirty="0" smtClean="0"/>
              <a:t>Subtitle</a:t>
            </a:r>
            <a:endParaRPr lang="en-US" dirty="0"/>
          </a:p>
        </p:txBody>
      </p:sp>
      <p:sp>
        <p:nvSpPr>
          <p:cNvPr id="7" name="Text Placeholder 2"/>
          <p:cNvSpPr>
            <a:spLocks noGrp="1"/>
          </p:cNvSpPr>
          <p:nvPr>
            <p:ph type="body" sz="quarter" idx="11" hasCustomPrompt="1"/>
          </p:nvPr>
        </p:nvSpPr>
        <p:spPr>
          <a:xfrm>
            <a:off x="7534276" y="2714624"/>
            <a:ext cx="4324350" cy="5905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chemeClr val="tx1">
                    <a:lumMod val="75000"/>
                    <a:lumOff val="25000"/>
                  </a:schemeClr>
                </a:solidFill>
                <a:latin typeface="+mn-lt"/>
                <a:ea typeface="+mn-ea"/>
                <a:cs typeface="+mn-cs"/>
              </a:defRPr>
            </a:lvl1pPr>
          </a:lstStyle>
          <a:p>
            <a:r>
              <a:rPr lang="en-US" dirty="0" smtClean="0"/>
              <a:t>Slide Title</a:t>
            </a:r>
            <a:endParaRPr lang="en-US" dirty="0"/>
          </a:p>
        </p:txBody>
      </p:sp>
    </p:spTree>
    <p:extLst>
      <p:ext uri="{BB962C8B-B14F-4D97-AF65-F5344CB8AC3E}">
        <p14:creationId xmlns:p14="http://schemas.microsoft.com/office/powerpoint/2010/main" val="19369970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2"/>
          <p:cNvSpPr>
            <a:spLocks noGrp="1"/>
          </p:cNvSpPr>
          <p:nvPr>
            <p:ph type="body" sz="quarter" idx="12" hasCustomPrompt="1"/>
          </p:nvPr>
        </p:nvSpPr>
        <p:spPr>
          <a:xfrm>
            <a:off x="247651" y="5534025"/>
            <a:ext cx="4324350" cy="457199"/>
          </a:xfrm>
          <a:prstGeom prst="rect">
            <a:avLst/>
          </a:prstGeom>
        </p:spPr>
        <p:txBody>
          <a:bodyPr/>
          <a:lstStyle>
            <a:lvl1pPr marL="0" indent="0">
              <a:buNone/>
              <a:defRPr lang="en-US" sz="1800" kern="1200" dirty="0">
                <a:solidFill>
                  <a:schemeClr val="tx1">
                    <a:lumMod val="75000"/>
                    <a:lumOff val="25000"/>
                  </a:schemeClr>
                </a:solidFill>
                <a:latin typeface="+mn-lt"/>
                <a:ea typeface="+mn-ea"/>
                <a:cs typeface="+mn-cs"/>
              </a:defRPr>
            </a:lvl1pPr>
          </a:lstStyle>
          <a:p>
            <a:r>
              <a:rPr lang="en-US" dirty="0" smtClean="0"/>
              <a:t>Subtitle</a:t>
            </a:r>
            <a:endParaRPr lang="en-US" dirty="0"/>
          </a:p>
        </p:txBody>
      </p:sp>
      <p:sp>
        <p:nvSpPr>
          <p:cNvPr id="6" name="Text Placeholder 2"/>
          <p:cNvSpPr>
            <a:spLocks noGrp="1"/>
          </p:cNvSpPr>
          <p:nvPr>
            <p:ph type="body" sz="quarter" idx="11" hasCustomPrompt="1"/>
          </p:nvPr>
        </p:nvSpPr>
        <p:spPr>
          <a:xfrm>
            <a:off x="247651" y="4972050"/>
            <a:ext cx="4324350" cy="5905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chemeClr val="bg1"/>
                </a:solidFill>
                <a:latin typeface="+mn-lt"/>
                <a:ea typeface="+mn-ea"/>
                <a:cs typeface="+mn-cs"/>
              </a:defRPr>
            </a:lvl1pPr>
          </a:lstStyle>
          <a:p>
            <a:r>
              <a:rPr lang="en-US" dirty="0" smtClean="0"/>
              <a:t>Slide Title</a:t>
            </a:r>
            <a:endParaRPr lang="en-US" dirty="0"/>
          </a:p>
        </p:txBody>
      </p:sp>
    </p:spTree>
    <p:extLst>
      <p:ext uri="{BB962C8B-B14F-4D97-AF65-F5344CB8AC3E}">
        <p14:creationId xmlns:p14="http://schemas.microsoft.com/office/powerpoint/2010/main" val="41132569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1" hasCustomPrompt="1"/>
          </p:nvPr>
        </p:nvSpPr>
        <p:spPr>
          <a:xfrm>
            <a:off x="247651" y="4972050"/>
            <a:ext cx="4324350" cy="5905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chemeClr val="tx1">
                    <a:lumMod val="75000"/>
                    <a:lumOff val="25000"/>
                  </a:schemeClr>
                </a:solidFill>
                <a:latin typeface="+mn-lt"/>
                <a:ea typeface="+mn-ea"/>
                <a:cs typeface="+mn-cs"/>
              </a:defRPr>
            </a:lvl1pPr>
          </a:lstStyle>
          <a:p>
            <a:r>
              <a:rPr lang="en-US" dirty="0" smtClean="0"/>
              <a:t>Slide Title</a:t>
            </a:r>
            <a:endParaRPr lang="en-US" dirty="0"/>
          </a:p>
        </p:txBody>
      </p:sp>
      <p:sp>
        <p:nvSpPr>
          <p:cNvPr id="10" name="Text Placeholder 2"/>
          <p:cNvSpPr>
            <a:spLocks noGrp="1"/>
          </p:cNvSpPr>
          <p:nvPr>
            <p:ph type="body" sz="quarter" idx="12" hasCustomPrompt="1"/>
          </p:nvPr>
        </p:nvSpPr>
        <p:spPr>
          <a:xfrm>
            <a:off x="247651" y="5534025"/>
            <a:ext cx="4324350" cy="457199"/>
          </a:xfrm>
          <a:prstGeom prst="rect">
            <a:avLst/>
          </a:prstGeom>
        </p:spPr>
        <p:txBody>
          <a:bodyPr/>
          <a:lstStyle>
            <a:lvl1pPr marL="0" indent="0">
              <a:buNone/>
              <a:defRPr lang="en-US" sz="1800" kern="1200" dirty="0">
                <a:solidFill>
                  <a:schemeClr val="tx1">
                    <a:lumMod val="75000"/>
                    <a:lumOff val="25000"/>
                  </a:schemeClr>
                </a:solidFill>
                <a:latin typeface="+mn-lt"/>
                <a:ea typeface="+mn-ea"/>
                <a:cs typeface="+mn-cs"/>
              </a:defRPr>
            </a:lvl1pPr>
          </a:lstStyle>
          <a:p>
            <a:r>
              <a:rPr lang="en-US" dirty="0" smtClean="0"/>
              <a:t>Subtitle</a:t>
            </a:r>
            <a:endParaRPr lang="en-US" dirty="0"/>
          </a:p>
        </p:txBody>
      </p:sp>
    </p:spTree>
    <p:extLst>
      <p:ext uri="{BB962C8B-B14F-4D97-AF65-F5344CB8AC3E}">
        <p14:creationId xmlns:p14="http://schemas.microsoft.com/office/powerpoint/2010/main" val="19317386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2"/>
          <p:cNvSpPr>
            <a:spLocks noGrp="1"/>
          </p:cNvSpPr>
          <p:nvPr>
            <p:ph type="body" sz="quarter" idx="12" hasCustomPrompt="1"/>
          </p:nvPr>
        </p:nvSpPr>
        <p:spPr>
          <a:xfrm>
            <a:off x="247651" y="5534025"/>
            <a:ext cx="4324350" cy="457199"/>
          </a:xfrm>
          <a:prstGeom prst="rect">
            <a:avLst/>
          </a:prstGeom>
        </p:spPr>
        <p:txBody>
          <a:bodyPr/>
          <a:lstStyle>
            <a:lvl1pPr marL="0" indent="0">
              <a:buNone/>
              <a:defRPr lang="en-US" sz="1800" kern="1200" dirty="0">
                <a:solidFill>
                  <a:schemeClr val="tx1">
                    <a:lumMod val="75000"/>
                    <a:lumOff val="25000"/>
                  </a:schemeClr>
                </a:solidFill>
                <a:latin typeface="+mn-lt"/>
                <a:ea typeface="+mn-ea"/>
                <a:cs typeface="+mn-cs"/>
              </a:defRPr>
            </a:lvl1pPr>
          </a:lstStyle>
          <a:p>
            <a:r>
              <a:rPr lang="en-US" dirty="0" smtClean="0"/>
              <a:t>Subtitle</a:t>
            </a:r>
            <a:endParaRPr lang="en-US" dirty="0"/>
          </a:p>
        </p:txBody>
      </p:sp>
      <p:sp>
        <p:nvSpPr>
          <p:cNvPr id="6" name="Text Placeholder 2"/>
          <p:cNvSpPr>
            <a:spLocks noGrp="1"/>
          </p:cNvSpPr>
          <p:nvPr>
            <p:ph type="body" sz="quarter" idx="11" hasCustomPrompt="1"/>
          </p:nvPr>
        </p:nvSpPr>
        <p:spPr>
          <a:xfrm>
            <a:off x="247651" y="4972050"/>
            <a:ext cx="4324350" cy="5905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chemeClr val="bg1"/>
                </a:solidFill>
                <a:latin typeface="+mn-lt"/>
                <a:ea typeface="+mn-ea"/>
                <a:cs typeface="+mn-cs"/>
              </a:defRPr>
            </a:lvl1pPr>
          </a:lstStyle>
          <a:p>
            <a:r>
              <a:rPr lang="en-US" dirty="0" smtClean="0"/>
              <a:t>Slide Title</a:t>
            </a:r>
            <a:endParaRPr lang="en-US" dirty="0"/>
          </a:p>
        </p:txBody>
      </p:sp>
    </p:spTree>
    <p:extLst>
      <p:ext uri="{BB962C8B-B14F-4D97-AF65-F5344CB8AC3E}">
        <p14:creationId xmlns:p14="http://schemas.microsoft.com/office/powerpoint/2010/main" val="40423878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2"/>
          <p:cNvSpPr>
            <a:spLocks noGrp="1"/>
          </p:cNvSpPr>
          <p:nvPr>
            <p:ph type="body" sz="quarter" idx="12" hasCustomPrompt="1"/>
          </p:nvPr>
        </p:nvSpPr>
        <p:spPr>
          <a:xfrm>
            <a:off x="7534276" y="1362075"/>
            <a:ext cx="4324350" cy="457199"/>
          </a:xfrm>
          <a:prstGeom prst="rect">
            <a:avLst/>
          </a:prstGeom>
        </p:spPr>
        <p:txBody>
          <a:bodyPr/>
          <a:lstStyle>
            <a:lvl1pPr marL="0" indent="0">
              <a:buNone/>
              <a:defRPr lang="en-US" sz="1800" kern="1200" dirty="0">
                <a:solidFill>
                  <a:schemeClr val="tx1">
                    <a:lumMod val="75000"/>
                    <a:lumOff val="25000"/>
                  </a:schemeClr>
                </a:solidFill>
                <a:latin typeface="+mn-lt"/>
                <a:ea typeface="+mn-ea"/>
                <a:cs typeface="+mn-cs"/>
              </a:defRPr>
            </a:lvl1pPr>
          </a:lstStyle>
          <a:p>
            <a:r>
              <a:rPr lang="en-US" dirty="0" smtClean="0"/>
              <a:t>Subtitle</a:t>
            </a:r>
            <a:endParaRPr lang="en-US" dirty="0"/>
          </a:p>
        </p:txBody>
      </p:sp>
      <p:sp>
        <p:nvSpPr>
          <p:cNvPr id="6" name="Text Placeholder 2"/>
          <p:cNvSpPr>
            <a:spLocks noGrp="1"/>
          </p:cNvSpPr>
          <p:nvPr>
            <p:ph type="body" sz="quarter" idx="11" hasCustomPrompt="1"/>
          </p:nvPr>
        </p:nvSpPr>
        <p:spPr>
          <a:xfrm>
            <a:off x="7534276" y="800100"/>
            <a:ext cx="4324350" cy="590550"/>
          </a:xfrm>
          <a:prstGeom prst="rect">
            <a:avLst/>
          </a:prstGeom>
        </p:spPr>
        <p:txBody>
          <a:bodyPr/>
          <a:lstStyle>
            <a:lvl1pPr marL="0" indent="0">
              <a:buNone/>
              <a:defRPr lang="en-US" sz="3600" b="1" kern="1200" dirty="0" smtClean="0">
                <a:solidFill>
                  <a:schemeClr val="bg1"/>
                </a:solidFill>
                <a:latin typeface="+mn-lt"/>
                <a:ea typeface="+mn-ea"/>
                <a:cs typeface="+mn-cs"/>
              </a:defRPr>
            </a:lvl1pPr>
          </a:lstStyle>
          <a:p>
            <a:r>
              <a:rPr lang="en-US" dirty="0" smtClean="0"/>
              <a:t>Slide Title</a:t>
            </a:r>
            <a:endParaRPr lang="en-US" dirty="0"/>
          </a:p>
        </p:txBody>
      </p:sp>
    </p:spTree>
    <p:extLst>
      <p:ext uri="{BB962C8B-B14F-4D97-AF65-F5344CB8AC3E}">
        <p14:creationId xmlns:p14="http://schemas.microsoft.com/office/powerpoint/2010/main" val="16812843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9" name="Text Placeholder 2"/>
          <p:cNvSpPr>
            <a:spLocks noGrp="1"/>
          </p:cNvSpPr>
          <p:nvPr>
            <p:ph type="body" sz="quarter" idx="11" hasCustomPrompt="1"/>
          </p:nvPr>
        </p:nvSpPr>
        <p:spPr>
          <a:xfrm>
            <a:off x="7534276" y="800100"/>
            <a:ext cx="4324350" cy="590550"/>
          </a:xfrm>
          <a:prstGeom prst="rect">
            <a:avLst/>
          </a:prstGeom>
        </p:spPr>
        <p:txBody>
          <a:bodyPr/>
          <a:lstStyle>
            <a:lvl1pPr marL="0" indent="0">
              <a:buNone/>
              <a:defRPr lang="en-US" sz="3600" b="1" kern="1200" dirty="0" smtClean="0">
                <a:solidFill>
                  <a:schemeClr val="tx1">
                    <a:lumMod val="75000"/>
                    <a:lumOff val="25000"/>
                  </a:schemeClr>
                </a:solidFill>
                <a:latin typeface="+mn-lt"/>
                <a:ea typeface="+mn-ea"/>
                <a:cs typeface="+mn-cs"/>
              </a:defRPr>
            </a:lvl1pPr>
          </a:lstStyle>
          <a:p>
            <a:r>
              <a:rPr lang="en-US" dirty="0" smtClean="0"/>
              <a:t>Slide Title</a:t>
            </a:r>
            <a:endParaRPr lang="en-US" dirty="0"/>
          </a:p>
        </p:txBody>
      </p:sp>
      <p:sp>
        <p:nvSpPr>
          <p:cNvPr id="10" name="Text Placeholder 2"/>
          <p:cNvSpPr>
            <a:spLocks noGrp="1"/>
          </p:cNvSpPr>
          <p:nvPr>
            <p:ph type="body" sz="quarter" idx="12" hasCustomPrompt="1"/>
          </p:nvPr>
        </p:nvSpPr>
        <p:spPr>
          <a:xfrm>
            <a:off x="7534276" y="1362075"/>
            <a:ext cx="4324350" cy="457199"/>
          </a:xfrm>
          <a:prstGeom prst="rect">
            <a:avLst/>
          </a:prstGeom>
        </p:spPr>
        <p:txBody>
          <a:bodyPr/>
          <a:lstStyle>
            <a:lvl1pPr marL="0" indent="0">
              <a:buNone/>
              <a:defRPr lang="en-US" sz="1800" kern="1200" dirty="0">
                <a:solidFill>
                  <a:schemeClr val="tx1">
                    <a:lumMod val="75000"/>
                    <a:lumOff val="25000"/>
                  </a:schemeClr>
                </a:solidFill>
                <a:latin typeface="+mn-lt"/>
                <a:ea typeface="+mn-ea"/>
                <a:cs typeface="+mn-cs"/>
              </a:defRPr>
            </a:lvl1pPr>
          </a:lstStyle>
          <a:p>
            <a:r>
              <a:rPr lang="en-US" dirty="0" smtClean="0"/>
              <a:t>Subtitle</a:t>
            </a:r>
            <a:endParaRPr lang="en-US" dirty="0"/>
          </a:p>
        </p:txBody>
      </p:sp>
    </p:spTree>
    <p:extLst>
      <p:ext uri="{BB962C8B-B14F-4D97-AF65-F5344CB8AC3E}">
        <p14:creationId xmlns:p14="http://schemas.microsoft.com/office/powerpoint/2010/main" val="344427914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type="body" sz="quarter" idx="12" hasCustomPrompt="1"/>
          </p:nvPr>
        </p:nvSpPr>
        <p:spPr>
          <a:xfrm>
            <a:off x="7534276" y="5372100"/>
            <a:ext cx="4324350" cy="457199"/>
          </a:xfrm>
          <a:prstGeom prst="rect">
            <a:avLst/>
          </a:prstGeom>
        </p:spPr>
        <p:txBody>
          <a:bodyPr/>
          <a:lstStyle>
            <a:lvl1pPr marL="0" indent="0">
              <a:buNone/>
              <a:defRPr lang="en-US" sz="1800" kern="1200" dirty="0">
                <a:solidFill>
                  <a:schemeClr val="tx1">
                    <a:lumMod val="75000"/>
                    <a:lumOff val="25000"/>
                  </a:schemeClr>
                </a:solidFill>
                <a:latin typeface="+mn-lt"/>
                <a:ea typeface="+mn-ea"/>
                <a:cs typeface="+mn-cs"/>
              </a:defRPr>
            </a:lvl1pPr>
          </a:lstStyle>
          <a:p>
            <a:r>
              <a:rPr lang="en-US" dirty="0" smtClean="0"/>
              <a:t>Subtitle</a:t>
            </a:r>
            <a:endParaRPr lang="en-US" dirty="0"/>
          </a:p>
        </p:txBody>
      </p:sp>
      <p:sp>
        <p:nvSpPr>
          <p:cNvPr id="6" name="Text Placeholder 2"/>
          <p:cNvSpPr>
            <a:spLocks noGrp="1"/>
          </p:cNvSpPr>
          <p:nvPr>
            <p:ph type="body" sz="quarter" idx="11" hasCustomPrompt="1"/>
          </p:nvPr>
        </p:nvSpPr>
        <p:spPr>
          <a:xfrm>
            <a:off x="7534276" y="4810125"/>
            <a:ext cx="4324350" cy="590550"/>
          </a:xfrm>
          <a:prstGeom prst="rect">
            <a:avLst/>
          </a:prstGeom>
        </p:spPr>
        <p:txBody>
          <a:bodyPr/>
          <a:lstStyle>
            <a:lvl1pPr marL="0" indent="0">
              <a:buNone/>
              <a:defRPr sz="3600" b="1">
                <a:solidFill>
                  <a:schemeClr val="bg1"/>
                </a:solidFill>
              </a:defRPr>
            </a:lvl1pPr>
          </a:lstStyle>
          <a:p>
            <a:r>
              <a:rPr lang="en-US" dirty="0" smtClean="0"/>
              <a:t>Slide Title</a:t>
            </a:r>
            <a:endParaRPr lang="en-US" dirty="0"/>
          </a:p>
        </p:txBody>
      </p:sp>
    </p:spTree>
    <p:extLst>
      <p:ext uri="{BB962C8B-B14F-4D97-AF65-F5344CB8AC3E}">
        <p14:creationId xmlns:p14="http://schemas.microsoft.com/office/powerpoint/2010/main" val="27055839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9" name="Text Placeholder 2"/>
          <p:cNvSpPr>
            <a:spLocks noGrp="1"/>
          </p:cNvSpPr>
          <p:nvPr>
            <p:ph type="body" sz="quarter" idx="11" hasCustomPrompt="1"/>
          </p:nvPr>
        </p:nvSpPr>
        <p:spPr>
          <a:xfrm>
            <a:off x="7534276" y="4810125"/>
            <a:ext cx="4324350" cy="590550"/>
          </a:xfrm>
          <a:prstGeom prst="rect">
            <a:avLst/>
          </a:prstGeom>
        </p:spPr>
        <p:txBody>
          <a:bodyPr/>
          <a:lstStyle>
            <a:lvl1pPr marL="0" indent="0">
              <a:buNone/>
              <a:defRPr sz="3600" b="1">
                <a:solidFill>
                  <a:schemeClr val="tx1">
                    <a:lumMod val="75000"/>
                    <a:lumOff val="25000"/>
                  </a:schemeClr>
                </a:solidFill>
              </a:defRPr>
            </a:lvl1pPr>
          </a:lstStyle>
          <a:p>
            <a:r>
              <a:rPr lang="en-US" dirty="0" smtClean="0"/>
              <a:t>Slide Title</a:t>
            </a:r>
            <a:endParaRPr lang="en-US" dirty="0"/>
          </a:p>
        </p:txBody>
      </p:sp>
      <p:sp>
        <p:nvSpPr>
          <p:cNvPr id="10" name="Text Placeholder 2"/>
          <p:cNvSpPr>
            <a:spLocks noGrp="1"/>
          </p:cNvSpPr>
          <p:nvPr>
            <p:ph type="body" sz="quarter" idx="12" hasCustomPrompt="1"/>
          </p:nvPr>
        </p:nvSpPr>
        <p:spPr>
          <a:xfrm>
            <a:off x="7534276" y="5372100"/>
            <a:ext cx="4324350" cy="457199"/>
          </a:xfrm>
          <a:prstGeom prst="rect">
            <a:avLst/>
          </a:prstGeom>
        </p:spPr>
        <p:txBody>
          <a:bodyPr/>
          <a:lstStyle>
            <a:lvl1pPr marL="0" indent="0">
              <a:buNone/>
              <a:defRPr lang="en-US" sz="1800" kern="1200" dirty="0">
                <a:solidFill>
                  <a:schemeClr val="tx1">
                    <a:lumMod val="75000"/>
                    <a:lumOff val="25000"/>
                  </a:schemeClr>
                </a:solidFill>
                <a:latin typeface="+mn-lt"/>
                <a:ea typeface="+mn-ea"/>
                <a:cs typeface="+mn-cs"/>
              </a:defRPr>
            </a:lvl1pPr>
          </a:lstStyle>
          <a:p>
            <a:r>
              <a:rPr lang="en-US" dirty="0" smtClean="0"/>
              <a:t>Subtitle</a:t>
            </a:r>
            <a:endParaRPr lang="en-US" dirty="0"/>
          </a:p>
        </p:txBody>
      </p:sp>
    </p:spTree>
    <p:extLst>
      <p:ext uri="{BB962C8B-B14F-4D97-AF65-F5344CB8AC3E}">
        <p14:creationId xmlns:p14="http://schemas.microsoft.com/office/powerpoint/2010/main" val="24770097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1990725" y="781051"/>
            <a:ext cx="5781675" cy="590550"/>
          </a:xfrm>
          <a:prstGeom prst="rect">
            <a:avLst/>
          </a:prstGeom>
        </p:spPr>
        <p:txBody>
          <a:bodyPr/>
          <a:lstStyle>
            <a:lvl1pPr marL="0" indent="0">
              <a:buNone/>
              <a:defRPr sz="3600"/>
            </a:lvl1pPr>
          </a:lstStyle>
          <a:p>
            <a:r>
              <a:rPr lang="en-US" dirty="0" smtClean="0"/>
              <a:t>Webinar Title</a:t>
            </a:r>
            <a:endParaRPr lang="en-US" dirty="0"/>
          </a:p>
        </p:txBody>
      </p:sp>
      <p:sp>
        <p:nvSpPr>
          <p:cNvPr id="6" name="Text Placeholder 2"/>
          <p:cNvSpPr>
            <a:spLocks noGrp="1"/>
          </p:cNvSpPr>
          <p:nvPr>
            <p:ph type="body" sz="quarter" idx="11" hasCustomPrompt="1"/>
          </p:nvPr>
        </p:nvSpPr>
        <p:spPr>
          <a:xfrm>
            <a:off x="1990725" y="1343026"/>
            <a:ext cx="5781675" cy="457199"/>
          </a:xfrm>
          <a:prstGeom prst="rect">
            <a:avLst/>
          </a:prstGeom>
        </p:spPr>
        <p:txBody>
          <a:bodyPr/>
          <a:lstStyle>
            <a:lvl1pPr marL="0" indent="0">
              <a:buNone/>
              <a:defRPr lang="en-US" sz="2000" kern="1200" dirty="0">
                <a:solidFill>
                  <a:schemeClr val="bg1"/>
                </a:solidFill>
                <a:latin typeface="+mn-lt"/>
                <a:ea typeface="+mn-ea"/>
                <a:cs typeface="+mn-cs"/>
              </a:defRPr>
            </a:lvl1pPr>
          </a:lstStyle>
          <a:p>
            <a:r>
              <a:rPr lang="en-US" dirty="0" smtClean="0"/>
              <a:t>Subtitle</a:t>
            </a:r>
            <a:endParaRPr lang="en-US" dirty="0"/>
          </a:p>
        </p:txBody>
      </p:sp>
      <p:sp>
        <p:nvSpPr>
          <p:cNvPr id="7" name="Text Placeholder 2"/>
          <p:cNvSpPr>
            <a:spLocks noGrp="1"/>
          </p:cNvSpPr>
          <p:nvPr>
            <p:ph type="body" sz="quarter" idx="12" hasCustomPrompt="1"/>
          </p:nvPr>
        </p:nvSpPr>
        <p:spPr>
          <a:xfrm>
            <a:off x="1990725" y="1752600"/>
            <a:ext cx="5781675" cy="457199"/>
          </a:xfrm>
          <a:prstGeom prst="rect">
            <a:avLst/>
          </a:prstGeom>
        </p:spPr>
        <p:txBody>
          <a:bodyPr/>
          <a:lstStyle>
            <a:lvl1pPr marL="0" indent="0">
              <a:buNone/>
              <a:defRPr lang="en-US" sz="1800" kern="1200" dirty="0">
                <a:solidFill>
                  <a:schemeClr val="tx1">
                    <a:lumMod val="75000"/>
                    <a:lumOff val="25000"/>
                  </a:schemeClr>
                </a:solidFill>
                <a:latin typeface="+mn-lt"/>
                <a:ea typeface="+mn-ea"/>
                <a:cs typeface="+mn-cs"/>
              </a:defRPr>
            </a:lvl1pPr>
          </a:lstStyle>
          <a:p>
            <a:r>
              <a:rPr lang="en-US" dirty="0" smtClean="0"/>
              <a:t>January 1, 2014</a:t>
            </a:r>
          </a:p>
        </p:txBody>
      </p:sp>
    </p:spTree>
    <p:extLst>
      <p:ext uri="{BB962C8B-B14F-4D97-AF65-F5344CB8AC3E}">
        <p14:creationId xmlns:p14="http://schemas.microsoft.com/office/powerpoint/2010/main" val="42378084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type="body" sz="quarter" idx="11" hasCustomPrompt="1"/>
          </p:nvPr>
        </p:nvSpPr>
        <p:spPr>
          <a:xfrm>
            <a:off x="247650" y="800100"/>
            <a:ext cx="4392083" cy="590550"/>
          </a:xfrm>
          <a:prstGeom prst="rect">
            <a:avLst/>
          </a:prstGeom>
        </p:spPr>
        <p:txBody>
          <a:bodyPr/>
          <a:lstStyle>
            <a:lvl1pPr marL="0" indent="0">
              <a:buNone/>
              <a:defRPr sz="3600" b="1">
                <a:solidFill>
                  <a:schemeClr val="bg1"/>
                </a:solidFill>
              </a:defRPr>
            </a:lvl1pPr>
          </a:lstStyle>
          <a:p>
            <a:r>
              <a:rPr lang="en-US" dirty="0" smtClean="0"/>
              <a:t>Slide Title</a:t>
            </a:r>
            <a:endParaRPr lang="en-US" dirty="0"/>
          </a:p>
        </p:txBody>
      </p:sp>
      <p:sp>
        <p:nvSpPr>
          <p:cNvPr id="15" name="Text Placeholder 2"/>
          <p:cNvSpPr>
            <a:spLocks noGrp="1"/>
          </p:cNvSpPr>
          <p:nvPr>
            <p:ph type="body" sz="quarter" idx="12" hasCustomPrompt="1"/>
          </p:nvPr>
        </p:nvSpPr>
        <p:spPr>
          <a:xfrm>
            <a:off x="247650" y="1362075"/>
            <a:ext cx="4392083" cy="457199"/>
          </a:xfrm>
          <a:prstGeom prst="rect">
            <a:avLst/>
          </a:prstGeom>
        </p:spPr>
        <p:txBody>
          <a:bodyPr/>
          <a:lstStyle>
            <a:lvl1pPr marL="0" indent="0">
              <a:buNone/>
              <a:defRPr lang="en-US" sz="1800" kern="1200" dirty="0">
                <a:solidFill>
                  <a:schemeClr val="tx1">
                    <a:lumMod val="75000"/>
                    <a:lumOff val="25000"/>
                  </a:schemeClr>
                </a:solidFill>
                <a:latin typeface="+mn-lt"/>
                <a:ea typeface="+mn-ea"/>
                <a:cs typeface="+mn-cs"/>
              </a:defRPr>
            </a:lvl1pPr>
          </a:lstStyle>
          <a:p>
            <a:r>
              <a:rPr lang="en-US" dirty="0" smtClean="0"/>
              <a:t>Subtitle</a:t>
            </a:r>
            <a:endParaRPr lang="en-US" dirty="0"/>
          </a:p>
        </p:txBody>
      </p:sp>
    </p:spTree>
    <p:extLst>
      <p:ext uri="{BB962C8B-B14F-4D97-AF65-F5344CB8AC3E}">
        <p14:creationId xmlns:p14="http://schemas.microsoft.com/office/powerpoint/2010/main" val="18546193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type="body" sz="quarter" idx="11" hasCustomPrompt="1"/>
          </p:nvPr>
        </p:nvSpPr>
        <p:spPr>
          <a:xfrm>
            <a:off x="247650" y="800100"/>
            <a:ext cx="4392083" cy="590550"/>
          </a:xfrm>
          <a:prstGeom prst="rect">
            <a:avLst/>
          </a:prstGeom>
        </p:spPr>
        <p:txBody>
          <a:bodyPr/>
          <a:lstStyle>
            <a:lvl1pPr marL="0" indent="0">
              <a:buNone/>
              <a:defRPr sz="3600" b="1">
                <a:solidFill>
                  <a:schemeClr val="bg1"/>
                </a:solidFill>
              </a:defRPr>
            </a:lvl1pPr>
          </a:lstStyle>
          <a:p>
            <a:r>
              <a:rPr lang="en-US" dirty="0" smtClean="0"/>
              <a:t>Slide Title</a:t>
            </a:r>
            <a:endParaRPr lang="en-US" dirty="0"/>
          </a:p>
        </p:txBody>
      </p:sp>
      <p:sp>
        <p:nvSpPr>
          <p:cNvPr id="15" name="Text Placeholder 2"/>
          <p:cNvSpPr>
            <a:spLocks noGrp="1"/>
          </p:cNvSpPr>
          <p:nvPr>
            <p:ph type="body" sz="quarter" idx="12" hasCustomPrompt="1"/>
          </p:nvPr>
        </p:nvSpPr>
        <p:spPr>
          <a:xfrm>
            <a:off x="247650" y="1362075"/>
            <a:ext cx="4392083" cy="457199"/>
          </a:xfrm>
          <a:prstGeom prst="rect">
            <a:avLst/>
          </a:prstGeom>
        </p:spPr>
        <p:txBody>
          <a:bodyPr/>
          <a:lstStyle>
            <a:lvl1pPr marL="0" indent="0">
              <a:buNone/>
              <a:defRPr lang="en-US" sz="1800" kern="1200" dirty="0">
                <a:solidFill>
                  <a:schemeClr val="tx1">
                    <a:lumMod val="75000"/>
                    <a:lumOff val="25000"/>
                  </a:schemeClr>
                </a:solidFill>
                <a:latin typeface="+mn-lt"/>
                <a:ea typeface="+mn-ea"/>
                <a:cs typeface="+mn-cs"/>
              </a:defRPr>
            </a:lvl1pPr>
          </a:lstStyle>
          <a:p>
            <a:r>
              <a:rPr lang="en-US" dirty="0" smtClean="0"/>
              <a:t>Subtitle</a:t>
            </a:r>
            <a:endParaRPr lang="en-US" dirty="0"/>
          </a:p>
        </p:txBody>
      </p:sp>
    </p:spTree>
    <p:extLst>
      <p:ext uri="{BB962C8B-B14F-4D97-AF65-F5344CB8AC3E}">
        <p14:creationId xmlns:p14="http://schemas.microsoft.com/office/powerpoint/2010/main" val="19848461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247650" y="800100"/>
            <a:ext cx="4392083" cy="5905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chemeClr val="tx1">
                    <a:lumMod val="75000"/>
                    <a:lumOff val="25000"/>
                  </a:schemeClr>
                </a:solidFill>
                <a:latin typeface="+mn-lt"/>
                <a:ea typeface="+mn-ea"/>
                <a:cs typeface="+mn-cs"/>
              </a:defRPr>
            </a:lvl1pPr>
          </a:lstStyle>
          <a:p>
            <a:r>
              <a:rPr lang="en-US" dirty="0" smtClean="0"/>
              <a:t>Slide Title</a:t>
            </a:r>
            <a:endParaRPr lang="en-US" dirty="0"/>
          </a:p>
        </p:txBody>
      </p:sp>
      <p:sp>
        <p:nvSpPr>
          <p:cNvPr id="8" name="Text Placeholder 2"/>
          <p:cNvSpPr>
            <a:spLocks noGrp="1"/>
          </p:cNvSpPr>
          <p:nvPr>
            <p:ph type="body" sz="quarter" idx="12" hasCustomPrompt="1"/>
          </p:nvPr>
        </p:nvSpPr>
        <p:spPr>
          <a:xfrm>
            <a:off x="247650" y="1362075"/>
            <a:ext cx="4392083" cy="457199"/>
          </a:xfrm>
          <a:prstGeom prst="rect">
            <a:avLst/>
          </a:prstGeom>
        </p:spPr>
        <p:txBody>
          <a:bodyPr/>
          <a:lstStyle>
            <a:lvl1pPr marL="0" indent="0">
              <a:buNone/>
              <a:defRPr lang="en-US" sz="1800" kern="1200" dirty="0">
                <a:solidFill>
                  <a:schemeClr val="tx1">
                    <a:lumMod val="75000"/>
                    <a:lumOff val="25000"/>
                  </a:schemeClr>
                </a:solidFill>
                <a:latin typeface="+mn-lt"/>
                <a:ea typeface="+mn-ea"/>
                <a:cs typeface="+mn-cs"/>
              </a:defRPr>
            </a:lvl1pPr>
          </a:lstStyle>
          <a:p>
            <a:r>
              <a:rPr lang="en-US" dirty="0" smtClean="0"/>
              <a:t>Subtitle</a:t>
            </a:r>
            <a:endParaRPr lang="en-US" dirty="0"/>
          </a:p>
        </p:txBody>
      </p:sp>
    </p:spTree>
    <p:extLst>
      <p:ext uri="{BB962C8B-B14F-4D97-AF65-F5344CB8AC3E}">
        <p14:creationId xmlns:p14="http://schemas.microsoft.com/office/powerpoint/2010/main" val="18553165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247651" y="2705100"/>
            <a:ext cx="4375150" cy="590550"/>
          </a:xfrm>
          <a:prstGeom prst="rect">
            <a:avLst/>
          </a:prstGeom>
        </p:spPr>
        <p:txBody>
          <a:bodyPr/>
          <a:lstStyle>
            <a:lvl1pPr marL="0" indent="0">
              <a:buNone/>
              <a:defRPr sz="3600" b="1">
                <a:solidFill>
                  <a:schemeClr val="bg1"/>
                </a:solidFill>
              </a:defRPr>
            </a:lvl1pPr>
          </a:lstStyle>
          <a:p>
            <a:r>
              <a:rPr lang="en-US" dirty="0" smtClean="0"/>
              <a:t>Slide Title</a:t>
            </a:r>
            <a:endParaRPr lang="en-US" dirty="0"/>
          </a:p>
        </p:txBody>
      </p:sp>
      <p:sp>
        <p:nvSpPr>
          <p:cNvPr id="7" name="Text Placeholder 2"/>
          <p:cNvSpPr>
            <a:spLocks noGrp="1"/>
          </p:cNvSpPr>
          <p:nvPr>
            <p:ph type="body" sz="quarter" idx="12" hasCustomPrompt="1"/>
          </p:nvPr>
        </p:nvSpPr>
        <p:spPr>
          <a:xfrm>
            <a:off x="247650" y="3267075"/>
            <a:ext cx="4375151" cy="457199"/>
          </a:xfrm>
          <a:prstGeom prst="rect">
            <a:avLst/>
          </a:prstGeom>
        </p:spPr>
        <p:txBody>
          <a:bodyPr/>
          <a:lstStyle>
            <a:lvl1pPr marL="0" indent="0">
              <a:buNone/>
              <a:defRPr lang="en-US" sz="1800" kern="1200" dirty="0">
                <a:solidFill>
                  <a:schemeClr val="tx1">
                    <a:lumMod val="75000"/>
                    <a:lumOff val="25000"/>
                  </a:schemeClr>
                </a:solidFill>
                <a:latin typeface="+mn-lt"/>
                <a:ea typeface="+mn-ea"/>
                <a:cs typeface="+mn-cs"/>
              </a:defRPr>
            </a:lvl1pPr>
          </a:lstStyle>
          <a:p>
            <a:r>
              <a:rPr lang="en-US" dirty="0" smtClean="0"/>
              <a:t>Subtitle</a:t>
            </a:r>
            <a:endParaRPr lang="en-US" dirty="0"/>
          </a:p>
        </p:txBody>
      </p:sp>
    </p:spTree>
    <p:extLst>
      <p:ext uri="{BB962C8B-B14F-4D97-AF65-F5344CB8AC3E}">
        <p14:creationId xmlns:p14="http://schemas.microsoft.com/office/powerpoint/2010/main" val="13319658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1" hasCustomPrompt="1"/>
          </p:nvPr>
        </p:nvSpPr>
        <p:spPr>
          <a:xfrm>
            <a:off x="247651" y="2705100"/>
            <a:ext cx="4375150" cy="5905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chemeClr val="tx1">
                    <a:lumMod val="75000"/>
                    <a:lumOff val="25000"/>
                  </a:schemeClr>
                </a:solidFill>
                <a:latin typeface="+mn-lt"/>
                <a:ea typeface="+mn-ea"/>
                <a:cs typeface="+mn-cs"/>
              </a:defRPr>
            </a:lvl1pPr>
          </a:lstStyle>
          <a:p>
            <a:r>
              <a:rPr lang="en-US" dirty="0" smtClean="0"/>
              <a:t>Slide Title</a:t>
            </a:r>
            <a:endParaRPr lang="en-US" dirty="0"/>
          </a:p>
        </p:txBody>
      </p:sp>
      <p:sp>
        <p:nvSpPr>
          <p:cNvPr id="10" name="Text Placeholder 2"/>
          <p:cNvSpPr>
            <a:spLocks noGrp="1"/>
          </p:cNvSpPr>
          <p:nvPr>
            <p:ph type="body" sz="quarter" idx="12" hasCustomPrompt="1"/>
          </p:nvPr>
        </p:nvSpPr>
        <p:spPr>
          <a:xfrm>
            <a:off x="247650" y="3267075"/>
            <a:ext cx="4375151" cy="457199"/>
          </a:xfrm>
          <a:prstGeom prst="rect">
            <a:avLst/>
          </a:prstGeom>
        </p:spPr>
        <p:txBody>
          <a:bodyPr/>
          <a:lstStyle>
            <a:lvl1pPr marL="0" indent="0">
              <a:buNone/>
              <a:defRPr lang="en-US" sz="1800" kern="1200" dirty="0">
                <a:solidFill>
                  <a:schemeClr val="tx1">
                    <a:lumMod val="75000"/>
                    <a:lumOff val="25000"/>
                  </a:schemeClr>
                </a:solidFill>
                <a:latin typeface="+mn-lt"/>
                <a:ea typeface="+mn-ea"/>
                <a:cs typeface="+mn-cs"/>
              </a:defRPr>
            </a:lvl1pPr>
          </a:lstStyle>
          <a:p>
            <a:r>
              <a:rPr lang="en-US" dirty="0" smtClean="0"/>
              <a:t>Subtitle</a:t>
            </a:r>
            <a:endParaRPr lang="en-US" dirty="0"/>
          </a:p>
        </p:txBody>
      </p:sp>
    </p:spTree>
    <p:extLst>
      <p:ext uri="{BB962C8B-B14F-4D97-AF65-F5344CB8AC3E}">
        <p14:creationId xmlns:p14="http://schemas.microsoft.com/office/powerpoint/2010/main" val="335868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247651" y="2705100"/>
            <a:ext cx="4375150" cy="590550"/>
          </a:xfrm>
          <a:prstGeom prst="rect">
            <a:avLst/>
          </a:prstGeom>
        </p:spPr>
        <p:txBody>
          <a:bodyPr/>
          <a:lstStyle>
            <a:lvl1pPr marL="0" indent="0">
              <a:buNone/>
              <a:defRPr sz="3600" b="1">
                <a:solidFill>
                  <a:schemeClr val="bg1"/>
                </a:solidFill>
              </a:defRPr>
            </a:lvl1pPr>
          </a:lstStyle>
          <a:p>
            <a:r>
              <a:rPr lang="en-US" dirty="0" smtClean="0"/>
              <a:t>Slide Title</a:t>
            </a:r>
            <a:endParaRPr lang="en-US" dirty="0"/>
          </a:p>
        </p:txBody>
      </p:sp>
      <p:sp>
        <p:nvSpPr>
          <p:cNvPr id="7" name="Text Placeholder 2"/>
          <p:cNvSpPr>
            <a:spLocks noGrp="1"/>
          </p:cNvSpPr>
          <p:nvPr>
            <p:ph type="body" sz="quarter" idx="12" hasCustomPrompt="1"/>
          </p:nvPr>
        </p:nvSpPr>
        <p:spPr>
          <a:xfrm>
            <a:off x="247650" y="3267075"/>
            <a:ext cx="4375151" cy="457199"/>
          </a:xfrm>
          <a:prstGeom prst="rect">
            <a:avLst/>
          </a:prstGeom>
        </p:spPr>
        <p:txBody>
          <a:bodyPr/>
          <a:lstStyle>
            <a:lvl1pPr marL="0" indent="0">
              <a:buNone/>
              <a:defRPr lang="en-US" sz="1800" kern="1200" dirty="0">
                <a:solidFill>
                  <a:schemeClr val="tx1">
                    <a:lumMod val="75000"/>
                    <a:lumOff val="25000"/>
                  </a:schemeClr>
                </a:solidFill>
                <a:latin typeface="+mn-lt"/>
                <a:ea typeface="+mn-ea"/>
                <a:cs typeface="+mn-cs"/>
              </a:defRPr>
            </a:lvl1pPr>
          </a:lstStyle>
          <a:p>
            <a:r>
              <a:rPr lang="en-US" dirty="0" smtClean="0"/>
              <a:t>Subtitle</a:t>
            </a:r>
            <a:endParaRPr lang="en-US" dirty="0"/>
          </a:p>
        </p:txBody>
      </p:sp>
    </p:spTree>
    <p:extLst>
      <p:ext uri="{BB962C8B-B14F-4D97-AF65-F5344CB8AC3E}">
        <p14:creationId xmlns:p14="http://schemas.microsoft.com/office/powerpoint/2010/main" val="33706723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247651" y="2705100"/>
            <a:ext cx="4375150" cy="590550"/>
          </a:xfrm>
          <a:prstGeom prst="rect">
            <a:avLst/>
          </a:prstGeom>
        </p:spPr>
        <p:txBody>
          <a:bodyPr/>
          <a:lstStyle>
            <a:lvl1pPr marL="0" indent="0">
              <a:buNone/>
              <a:defRPr sz="3600" b="1">
                <a:solidFill>
                  <a:schemeClr val="bg1"/>
                </a:solidFill>
              </a:defRPr>
            </a:lvl1pPr>
          </a:lstStyle>
          <a:p>
            <a:r>
              <a:rPr lang="en-US" dirty="0" smtClean="0"/>
              <a:t>Slide Title</a:t>
            </a:r>
            <a:endParaRPr lang="en-US" dirty="0"/>
          </a:p>
        </p:txBody>
      </p:sp>
      <p:sp>
        <p:nvSpPr>
          <p:cNvPr id="7" name="Text Placeholder 2"/>
          <p:cNvSpPr>
            <a:spLocks noGrp="1"/>
          </p:cNvSpPr>
          <p:nvPr>
            <p:ph type="body" sz="quarter" idx="12" hasCustomPrompt="1"/>
          </p:nvPr>
        </p:nvSpPr>
        <p:spPr>
          <a:xfrm>
            <a:off x="247650" y="3267075"/>
            <a:ext cx="4375151" cy="457199"/>
          </a:xfrm>
          <a:prstGeom prst="rect">
            <a:avLst/>
          </a:prstGeom>
        </p:spPr>
        <p:txBody>
          <a:bodyPr/>
          <a:lstStyle>
            <a:lvl1pPr marL="0" indent="0">
              <a:buNone/>
              <a:defRPr lang="en-US" sz="1800" kern="1200" dirty="0">
                <a:solidFill>
                  <a:schemeClr val="tx1">
                    <a:lumMod val="75000"/>
                    <a:lumOff val="25000"/>
                  </a:schemeClr>
                </a:solidFill>
                <a:latin typeface="+mn-lt"/>
                <a:ea typeface="+mn-ea"/>
                <a:cs typeface="+mn-cs"/>
              </a:defRPr>
            </a:lvl1pPr>
          </a:lstStyle>
          <a:p>
            <a:r>
              <a:rPr lang="en-US" dirty="0" smtClean="0"/>
              <a:t>Subtitle</a:t>
            </a:r>
            <a:endParaRPr lang="en-US" dirty="0"/>
          </a:p>
        </p:txBody>
      </p:sp>
    </p:spTree>
    <p:extLst>
      <p:ext uri="{BB962C8B-B14F-4D97-AF65-F5344CB8AC3E}">
        <p14:creationId xmlns:p14="http://schemas.microsoft.com/office/powerpoint/2010/main" val="12948331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5.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11.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17.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8.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9.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6.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3.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561635367"/>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5998866" cy="6858000"/>
          </a:xfrm>
          <a:prstGeom prst="rect">
            <a:avLst/>
          </a:prstGeom>
        </p:spPr>
      </p:pic>
      <p:pic>
        <p:nvPicPr>
          <p:cNvPr id="7" name="Picture 6" descr="CathedralCorporateLOGO.png"/>
          <p:cNvPicPr>
            <a:picLocks noChangeAspect="1"/>
          </p:cNvPicPr>
          <p:nvPr userDrawn="1"/>
        </p:nvPicPr>
        <p:blipFill>
          <a:blip r:embed="rId5"/>
          <a:srcRect r="47731"/>
          <a:stretch>
            <a:fillRect/>
          </a:stretch>
        </p:blipFill>
        <p:spPr>
          <a:xfrm>
            <a:off x="273920" y="6892"/>
            <a:ext cx="2767291" cy="1121664"/>
          </a:xfrm>
          <a:prstGeom prst="rect">
            <a:avLst/>
          </a:prstGeom>
        </p:spPr>
      </p:pic>
      <p:sp>
        <p:nvSpPr>
          <p:cNvPr id="8" name="TextBox 7"/>
          <p:cNvSpPr txBox="1"/>
          <p:nvPr userDrawn="1"/>
        </p:nvSpPr>
        <p:spPr>
          <a:xfrm>
            <a:off x="199956" y="1101864"/>
            <a:ext cx="4358217" cy="646331"/>
          </a:xfrm>
          <a:prstGeom prst="rect">
            <a:avLst/>
          </a:prstGeom>
          <a:noFill/>
        </p:spPr>
        <p:txBody>
          <a:bodyPr wrap="square" rtlCol="0">
            <a:spAutoFit/>
          </a:bodyPr>
          <a:lstStyle/>
          <a:p>
            <a:r>
              <a:rPr lang="en-US" sz="1800" b="1" kern="1200" dirty="0" smtClean="0">
                <a:solidFill>
                  <a:schemeClr val="bg1">
                    <a:lumMod val="50000"/>
                  </a:schemeClr>
                </a:solidFill>
                <a:effectLst/>
                <a:latin typeface="+mn-lt"/>
                <a:ea typeface="+mn-ea"/>
                <a:cs typeface="+mn-cs"/>
              </a:rPr>
              <a:t>Establish a New Parish</a:t>
            </a:r>
            <a:r>
              <a:rPr lang="en-US" sz="1800" b="1" kern="1200" baseline="0" dirty="0" smtClean="0">
                <a:solidFill>
                  <a:schemeClr val="bg1">
                    <a:lumMod val="50000"/>
                  </a:schemeClr>
                </a:solidFill>
                <a:effectLst/>
                <a:latin typeface="+mn-lt"/>
                <a:ea typeface="+mn-ea"/>
                <a:cs typeface="+mn-cs"/>
              </a:rPr>
              <a:t> Communication Strategy to Enhance Giving</a:t>
            </a:r>
            <a:endParaRPr lang="en-US" sz="1800" b="1" dirty="0">
              <a:solidFill>
                <a:schemeClr val="bg1">
                  <a:lumMod val="50000"/>
                </a:schemeClr>
              </a:solidFill>
            </a:endParaRPr>
          </a:p>
        </p:txBody>
      </p:sp>
    </p:spTree>
    <p:extLst>
      <p:ext uri="{BB962C8B-B14F-4D97-AF65-F5344CB8AC3E}">
        <p14:creationId xmlns:p14="http://schemas.microsoft.com/office/powerpoint/2010/main" val="4067655589"/>
      </p:ext>
    </p:extLst>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750344" y="-2"/>
            <a:ext cx="7569118" cy="6866315"/>
          </a:xfrm>
          <a:prstGeom prst="rect">
            <a:avLst/>
          </a:prstGeom>
        </p:spPr>
      </p:pic>
      <p:pic>
        <p:nvPicPr>
          <p:cNvPr id="2" name="Picture 1"/>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6224954" cy="6858000"/>
          </a:xfrm>
          <a:prstGeom prst="rect">
            <a:avLst/>
          </a:prstGeom>
        </p:spPr>
      </p:pic>
      <p:pic>
        <p:nvPicPr>
          <p:cNvPr id="8" name="Picture 7" descr="CathedralCorporateLOGO.png"/>
          <p:cNvPicPr>
            <a:picLocks noChangeAspect="1"/>
          </p:cNvPicPr>
          <p:nvPr userDrawn="1"/>
        </p:nvPicPr>
        <p:blipFill>
          <a:blip r:embed="rId5"/>
          <a:srcRect r="47731"/>
          <a:stretch>
            <a:fillRect/>
          </a:stretch>
        </p:blipFill>
        <p:spPr>
          <a:xfrm>
            <a:off x="273920" y="6892"/>
            <a:ext cx="2767291" cy="1121664"/>
          </a:xfrm>
          <a:prstGeom prst="rect">
            <a:avLst/>
          </a:prstGeom>
        </p:spPr>
      </p:pic>
      <p:sp>
        <p:nvSpPr>
          <p:cNvPr id="9" name="TextBox 8"/>
          <p:cNvSpPr txBox="1"/>
          <p:nvPr userDrawn="1"/>
        </p:nvSpPr>
        <p:spPr>
          <a:xfrm>
            <a:off x="199956" y="1101864"/>
            <a:ext cx="4358217" cy="646331"/>
          </a:xfrm>
          <a:prstGeom prst="rect">
            <a:avLst/>
          </a:prstGeom>
          <a:noFill/>
        </p:spPr>
        <p:txBody>
          <a:bodyPr wrap="square" rtlCol="0">
            <a:spAutoFit/>
          </a:bodyPr>
          <a:lstStyle/>
          <a:p>
            <a:r>
              <a:rPr lang="en-US" sz="1800" b="1" kern="1200" dirty="0" smtClean="0">
                <a:solidFill>
                  <a:schemeClr val="bg1">
                    <a:lumMod val="50000"/>
                  </a:schemeClr>
                </a:solidFill>
                <a:effectLst/>
                <a:latin typeface="+mn-lt"/>
                <a:ea typeface="+mn-ea"/>
                <a:cs typeface="+mn-cs"/>
              </a:rPr>
              <a:t>Establish a New Parish</a:t>
            </a:r>
            <a:r>
              <a:rPr lang="en-US" sz="1800" b="1" kern="1200" baseline="0" dirty="0" smtClean="0">
                <a:solidFill>
                  <a:schemeClr val="bg1">
                    <a:lumMod val="50000"/>
                  </a:schemeClr>
                </a:solidFill>
                <a:effectLst/>
                <a:latin typeface="+mn-lt"/>
                <a:ea typeface="+mn-ea"/>
                <a:cs typeface="+mn-cs"/>
              </a:rPr>
              <a:t> Communication Strategy to Enhance Giving</a:t>
            </a:r>
            <a:endParaRPr lang="en-US" sz="1800" b="1" dirty="0">
              <a:solidFill>
                <a:schemeClr val="bg1">
                  <a:lumMod val="50000"/>
                </a:schemeClr>
              </a:solidFill>
            </a:endParaRPr>
          </a:p>
        </p:txBody>
      </p:sp>
    </p:spTree>
    <p:extLst>
      <p:ext uri="{BB962C8B-B14F-4D97-AF65-F5344CB8AC3E}">
        <p14:creationId xmlns:p14="http://schemas.microsoft.com/office/powerpoint/2010/main" val="3545914647"/>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0800000">
            <a:off x="6119446" y="0"/>
            <a:ext cx="6072554" cy="6858000"/>
          </a:xfrm>
          <a:prstGeom prst="rect">
            <a:avLst/>
          </a:prstGeom>
        </p:spPr>
      </p:pic>
      <p:pic>
        <p:nvPicPr>
          <p:cNvPr id="7" name="Picture 6" descr="CathedralCorporateLOGO.png"/>
          <p:cNvPicPr>
            <a:picLocks noChangeAspect="1"/>
          </p:cNvPicPr>
          <p:nvPr userDrawn="1"/>
        </p:nvPicPr>
        <p:blipFill>
          <a:blip r:embed="rId5"/>
          <a:srcRect r="47731"/>
          <a:stretch>
            <a:fillRect/>
          </a:stretch>
        </p:blipFill>
        <p:spPr>
          <a:xfrm>
            <a:off x="9152940" y="5736336"/>
            <a:ext cx="2767291" cy="1121664"/>
          </a:xfrm>
          <a:prstGeom prst="rect">
            <a:avLst/>
          </a:prstGeom>
        </p:spPr>
      </p:pic>
      <p:sp>
        <p:nvSpPr>
          <p:cNvPr id="9" name="TextBox 8"/>
          <p:cNvSpPr txBox="1"/>
          <p:nvPr userDrawn="1"/>
        </p:nvSpPr>
        <p:spPr>
          <a:xfrm>
            <a:off x="7502206" y="5045788"/>
            <a:ext cx="4358217" cy="646331"/>
          </a:xfrm>
          <a:prstGeom prst="rect">
            <a:avLst/>
          </a:prstGeom>
          <a:noFill/>
        </p:spPr>
        <p:txBody>
          <a:bodyPr wrap="square" rtlCol="0">
            <a:spAutoFit/>
          </a:bodyPr>
          <a:lstStyle/>
          <a:p>
            <a:pPr algn="r"/>
            <a:r>
              <a:rPr lang="en-US" sz="1800" b="1" kern="1200" dirty="0" smtClean="0">
                <a:solidFill>
                  <a:schemeClr val="bg1">
                    <a:lumMod val="50000"/>
                  </a:schemeClr>
                </a:solidFill>
                <a:effectLst/>
                <a:latin typeface="+mn-lt"/>
                <a:ea typeface="+mn-ea"/>
                <a:cs typeface="+mn-cs"/>
              </a:rPr>
              <a:t>Establish a New Parish</a:t>
            </a:r>
            <a:r>
              <a:rPr lang="en-US" sz="1800" b="1" kern="1200" baseline="0" dirty="0" smtClean="0">
                <a:solidFill>
                  <a:schemeClr val="bg1">
                    <a:lumMod val="50000"/>
                  </a:schemeClr>
                </a:solidFill>
                <a:effectLst/>
                <a:latin typeface="+mn-lt"/>
                <a:ea typeface="+mn-ea"/>
                <a:cs typeface="+mn-cs"/>
              </a:rPr>
              <a:t> Communication Strategy to Enhance Giving</a:t>
            </a:r>
            <a:endParaRPr lang="en-US" sz="1800" b="1" dirty="0">
              <a:solidFill>
                <a:schemeClr val="bg1">
                  <a:lumMod val="50000"/>
                </a:schemeClr>
              </a:solidFill>
            </a:endParaRPr>
          </a:p>
        </p:txBody>
      </p:sp>
    </p:spTree>
    <p:extLst>
      <p:ext uri="{BB962C8B-B14F-4D97-AF65-F5344CB8AC3E}">
        <p14:creationId xmlns:p14="http://schemas.microsoft.com/office/powerpoint/2010/main" val="656013614"/>
      </p:ext>
    </p:extLst>
  </p:cSld>
  <p:clrMap bg1="lt1" tx1="dk1" bg2="lt2" tx2="dk2" accent1="accent1" accent2="accent2" accent3="accent3" accent4="accent4" accent5="accent5" accent6="accent6" hlink="hlink" folHlink="folHlink"/>
  <p:sldLayoutIdLst>
    <p:sldLayoutId id="2147483685" r:id="rId1"/>
    <p:sldLayoutId id="2147483686"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0800000">
            <a:off x="6330462" y="0"/>
            <a:ext cx="5861538" cy="6858000"/>
          </a:xfrm>
          <a:prstGeom prst="rect">
            <a:avLst/>
          </a:prstGeom>
        </p:spPr>
      </p:pic>
      <p:pic>
        <p:nvPicPr>
          <p:cNvPr id="7" name="Picture 6" descr="CathedralCorporateLOGO.png"/>
          <p:cNvPicPr>
            <a:picLocks noChangeAspect="1"/>
          </p:cNvPicPr>
          <p:nvPr userDrawn="1"/>
        </p:nvPicPr>
        <p:blipFill>
          <a:blip r:embed="rId5"/>
          <a:srcRect r="47731"/>
          <a:stretch>
            <a:fillRect/>
          </a:stretch>
        </p:blipFill>
        <p:spPr>
          <a:xfrm>
            <a:off x="9073800" y="6892"/>
            <a:ext cx="2767291" cy="1121664"/>
          </a:xfrm>
          <a:prstGeom prst="rect">
            <a:avLst/>
          </a:prstGeom>
        </p:spPr>
      </p:pic>
      <p:sp>
        <p:nvSpPr>
          <p:cNvPr id="8" name="TextBox 7"/>
          <p:cNvSpPr txBox="1"/>
          <p:nvPr userDrawn="1"/>
        </p:nvSpPr>
        <p:spPr>
          <a:xfrm>
            <a:off x="7502206" y="1085152"/>
            <a:ext cx="4358217" cy="646331"/>
          </a:xfrm>
          <a:prstGeom prst="rect">
            <a:avLst/>
          </a:prstGeom>
          <a:noFill/>
        </p:spPr>
        <p:txBody>
          <a:bodyPr wrap="square" rtlCol="0">
            <a:spAutoFit/>
          </a:bodyPr>
          <a:lstStyle/>
          <a:p>
            <a:pPr algn="r"/>
            <a:r>
              <a:rPr lang="en-US" sz="1800" b="1" kern="1200" dirty="0" smtClean="0">
                <a:solidFill>
                  <a:schemeClr val="bg1">
                    <a:lumMod val="50000"/>
                  </a:schemeClr>
                </a:solidFill>
                <a:effectLst/>
                <a:latin typeface="+mn-lt"/>
                <a:ea typeface="+mn-ea"/>
                <a:cs typeface="+mn-cs"/>
              </a:rPr>
              <a:t>Establish a New Parish</a:t>
            </a:r>
            <a:r>
              <a:rPr lang="en-US" sz="1800" b="1" kern="1200" baseline="0" dirty="0" smtClean="0">
                <a:solidFill>
                  <a:schemeClr val="bg1">
                    <a:lumMod val="50000"/>
                  </a:schemeClr>
                </a:solidFill>
                <a:effectLst/>
                <a:latin typeface="+mn-lt"/>
                <a:ea typeface="+mn-ea"/>
                <a:cs typeface="+mn-cs"/>
              </a:rPr>
              <a:t> Communication Strategy to Enhance Giving</a:t>
            </a:r>
            <a:endParaRPr lang="en-US" sz="1800" b="1" dirty="0">
              <a:solidFill>
                <a:schemeClr val="bg1">
                  <a:lumMod val="50000"/>
                </a:schemeClr>
              </a:solidFill>
            </a:endParaRPr>
          </a:p>
        </p:txBody>
      </p:sp>
    </p:spTree>
    <p:extLst>
      <p:ext uri="{BB962C8B-B14F-4D97-AF65-F5344CB8AC3E}">
        <p14:creationId xmlns:p14="http://schemas.microsoft.com/office/powerpoint/2010/main" val="134657664"/>
      </p:ext>
    </p:extLst>
  </p:cSld>
  <p:clrMap bg1="lt1" tx1="dk1" bg2="lt2" tx2="dk2" accent1="accent1" accent2="accent2" accent3="accent3" accent4="accent4" accent5="accent5" accent6="accent6" hlink="hlink" folHlink="folHlink"/>
  <p:sldLayoutIdLst>
    <p:sldLayoutId id="2147483665" r:id="rId1"/>
    <p:sldLayoutId id="2147483666"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191998" cy="6857999"/>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80591" y="5054440"/>
            <a:ext cx="5685184" cy="1411820"/>
          </a:xfrm>
          <a:prstGeom prst="rect">
            <a:avLst/>
          </a:prstGeom>
          <a:effectLst/>
        </p:spPr>
      </p:pic>
    </p:spTree>
    <p:extLst>
      <p:ext uri="{BB962C8B-B14F-4D97-AF65-F5344CB8AC3E}">
        <p14:creationId xmlns:p14="http://schemas.microsoft.com/office/powerpoint/2010/main" val="3896365101"/>
      </p:ext>
    </p:extLst>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101218" y="0"/>
            <a:ext cx="10101865" cy="6866314"/>
          </a:xfrm>
          <a:prstGeom prst="rect">
            <a:avLst/>
          </a:prstGeom>
        </p:spPr>
      </p:pic>
      <p:pic>
        <p:nvPicPr>
          <p:cNvPr id="6" name="Picture 5"/>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5852160" cy="6858000"/>
          </a:xfrm>
          <a:prstGeom prst="rect">
            <a:avLst/>
          </a:prstGeom>
        </p:spPr>
      </p:pic>
      <p:sp>
        <p:nvSpPr>
          <p:cNvPr id="8" name="TextBox 7"/>
          <p:cNvSpPr txBox="1"/>
          <p:nvPr userDrawn="1"/>
        </p:nvSpPr>
        <p:spPr>
          <a:xfrm>
            <a:off x="199956" y="5045788"/>
            <a:ext cx="4358217" cy="646331"/>
          </a:xfrm>
          <a:prstGeom prst="rect">
            <a:avLst/>
          </a:prstGeom>
          <a:noFill/>
        </p:spPr>
        <p:txBody>
          <a:bodyPr wrap="square" rtlCol="0">
            <a:spAutoFit/>
          </a:bodyPr>
          <a:lstStyle/>
          <a:p>
            <a:r>
              <a:rPr lang="en-US" sz="1800" b="1" kern="1200" dirty="0" smtClean="0">
                <a:solidFill>
                  <a:schemeClr val="bg1">
                    <a:lumMod val="50000"/>
                  </a:schemeClr>
                </a:solidFill>
                <a:effectLst/>
                <a:latin typeface="+mn-lt"/>
                <a:ea typeface="+mn-ea"/>
                <a:cs typeface="+mn-cs"/>
              </a:rPr>
              <a:t>Establish a New Parish</a:t>
            </a:r>
            <a:r>
              <a:rPr lang="en-US" sz="1800" b="1" kern="1200" baseline="0" dirty="0" smtClean="0">
                <a:solidFill>
                  <a:schemeClr val="bg1">
                    <a:lumMod val="50000"/>
                  </a:schemeClr>
                </a:solidFill>
                <a:effectLst/>
                <a:latin typeface="+mn-lt"/>
                <a:ea typeface="+mn-ea"/>
                <a:cs typeface="+mn-cs"/>
              </a:rPr>
              <a:t> Communication Strategy to Enhance Giving</a:t>
            </a:r>
            <a:endParaRPr lang="en-US" sz="1800" b="1" dirty="0">
              <a:solidFill>
                <a:schemeClr val="bg1">
                  <a:lumMod val="50000"/>
                </a:schemeClr>
              </a:solidFill>
            </a:endParaRPr>
          </a:p>
        </p:txBody>
      </p:sp>
      <p:pic>
        <p:nvPicPr>
          <p:cNvPr id="9" name="Picture 8" descr="CathedralCorporateLOGO.png"/>
          <p:cNvPicPr>
            <a:picLocks noChangeAspect="1"/>
          </p:cNvPicPr>
          <p:nvPr userDrawn="1"/>
        </p:nvPicPr>
        <p:blipFill>
          <a:blip r:embed="rId5"/>
          <a:srcRect r="47731"/>
          <a:stretch>
            <a:fillRect/>
          </a:stretch>
        </p:blipFill>
        <p:spPr>
          <a:xfrm>
            <a:off x="273920" y="5742563"/>
            <a:ext cx="2767291" cy="1121664"/>
          </a:xfrm>
          <a:prstGeom prst="rect">
            <a:avLst/>
          </a:prstGeom>
        </p:spPr>
      </p:pic>
    </p:spTree>
    <p:extLst>
      <p:ext uri="{BB962C8B-B14F-4D97-AF65-F5344CB8AC3E}">
        <p14:creationId xmlns:p14="http://schemas.microsoft.com/office/powerpoint/2010/main" val="2198905208"/>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5727560" cy="6858000"/>
          </a:xfrm>
          <a:prstGeom prst="rect">
            <a:avLst/>
          </a:prstGeom>
        </p:spPr>
      </p:pic>
      <p:pic>
        <p:nvPicPr>
          <p:cNvPr id="7" name="Picture 6" descr="CathedralCorporateLOGO.png"/>
          <p:cNvPicPr>
            <a:picLocks noChangeAspect="1"/>
          </p:cNvPicPr>
          <p:nvPr userDrawn="1"/>
        </p:nvPicPr>
        <p:blipFill>
          <a:blip r:embed="rId5"/>
          <a:srcRect r="47731"/>
          <a:stretch>
            <a:fillRect/>
          </a:stretch>
        </p:blipFill>
        <p:spPr>
          <a:xfrm>
            <a:off x="273920" y="5725851"/>
            <a:ext cx="2767291" cy="1121664"/>
          </a:xfrm>
          <a:prstGeom prst="rect">
            <a:avLst/>
          </a:prstGeom>
        </p:spPr>
      </p:pic>
      <p:sp>
        <p:nvSpPr>
          <p:cNvPr id="8" name="TextBox 7"/>
          <p:cNvSpPr txBox="1"/>
          <p:nvPr userDrawn="1"/>
        </p:nvSpPr>
        <p:spPr>
          <a:xfrm>
            <a:off x="199956" y="5045788"/>
            <a:ext cx="4358217" cy="646331"/>
          </a:xfrm>
          <a:prstGeom prst="rect">
            <a:avLst/>
          </a:prstGeom>
          <a:noFill/>
        </p:spPr>
        <p:txBody>
          <a:bodyPr wrap="square" rtlCol="0">
            <a:spAutoFit/>
          </a:bodyPr>
          <a:lstStyle/>
          <a:p>
            <a:r>
              <a:rPr lang="en-US" sz="1800" b="1" kern="1200" dirty="0" smtClean="0">
                <a:solidFill>
                  <a:schemeClr val="bg1">
                    <a:lumMod val="50000"/>
                  </a:schemeClr>
                </a:solidFill>
                <a:effectLst/>
                <a:latin typeface="+mn-lt"/>
                <a:ea typeface="+mn-ea"/>
                <a:cs typeface="+mn-cs"/>
              </a:rPr>
              <a:t>Establish a New Parish</a:t>
            </a:r>
            <a:r>
              <a:rPr lang="en-US" sz="1800" b="1" kern="1200" baseline="0" dirty="0" smtClean="0">
                <a:solidFill>
                  <a:schemeClr val="bg1">
                    <a:lumMod val="50000"/>
                  </a:schemeClr>
                </a:solidFill>
                <a:effectLst/>
                <a:latin typeface="+mn-lt"/>
                <a:ea typeface="+mn-ea"/>
                <a:cs typeface="+mn-cs"/>
              </a:rPr>
              <a:t> Communication Strategy to Enhance Giving</a:t>
            </a:r>
            <a:endParaRPr lang="en-US" sz="1800" b="1" dirty="0">
              <a:solidFill>
                <a:schemeClr val="bg1">
                  <a:lumMod val="50000"/>
                </a:schemeClr>
              </a:solidFill>
            </a:endParaRPr>
          </a:p>
        </p:txBody>
      </p:sp>
    </p:spTree>
    <p:extLst>
      <p:ext uri="{BB962C8B-B14F-4D97-AF65-F5344CB8AC3E}">
        <p14:creationId xmlns:p14="http://schemas.microsoft.com/office/powerpoint/2010/main" val="2044606329"/>
      </p:ext>
    </p:extLst>
  </p:cSld>
  <p:clrMap bg1="lt1" tx1="dk1" bg2="lt2" tx2="dk2" accent1="accent1" accent2="accent2" accent3="accent3" accent4="accent4" accent5="accent5" accent6="accent6" hlink="hlink" folHlink="folHlink"/>
  <p:sldLayoutIdLst>
    <p:sldLayoutId id="2147483679" r:id="rId1"/>
    <p:sldLayoutId id="214748368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5486400" cy="6858000"/>
          </a:xfrm>
          <a:prstGeom prst="rect">
            <a:avLst/>
          </a:prstGeom>
        </p:spPr>
      </p:pic>
      <p:pic>
        <p:nvPicPr>
          <p:cNvPr id="7" name="Picture 6" descr="CathedralCorporateLOGO.png"/>
          <p:cNvPicPr>
            <a:picLocks noChangeAspect="1"/>
          </p:cNvPicPr>
          <p:nvPr userDrawn="1"/>
        </p:nvPicPr>
        <p:blipFill>
          <a:blip r:embed="rId5"/>
          <a:srcRect r="47731"/>
          <a:stretch>
            <a:fillRect/>
          </a:stretch>
        </p:blipFill>
        <p:spPr>
          <a:xfrm>
            <a:off x="273920" y="5725851"/>
            <a:ext cx="2767291" cy="1121664"/>
          </a:xfrm>
          <a:prstGeom prst="rect">
            <a:avLst/>
          </a:prstGeom>
        </p:spPr>
      </p:pic>
      <p:sp>
        <p:nvSpPr>
          <p:cNvPr id="9" name="TextBox 8"/>
          <p:cNvSpPr txBox="1"/>
          <p:nvPr userDrawn="1"/>
        </p:nvSpPr>
        <p:spPr>
          <a:xfrm>
            <a:off x="199956" y="5045788"/>
            <a:ext cx="4358217" cy="646331"/>
          </a:xfrm>
          <a:prstGeom prst="rect">
            <a:avLst/>
          </a:prstGeom>
          <a:noFill/>
        </p:spPr>
        <p:txBody>
          <a:bodyPr wrap="square" rtlCol="0">
            <a:spAutoFit/>
          </a:bodyPr>
          <a:lstStyle/>
          <a:p>
            <a:r>
              <a:rPr lang="en-US" sz="1800" b="1" kern="1200" dirty="0" smtClean="0">
                <a:solidFill>
                  <a:schemeClr val="bg1">
                    <a:lumMod val="50000"/>
                  </a:schemeClr>
                </a:solidFill>
                <a:effectLst/>
                <a:latin typeface="+mn-lt"/>
                <a:ea typeface="+mn-ea"/>
                <a:cs typeface="+mn-cs"/>
              </a:rPr>
              <a:t>Establish a New Parish</a:t>
            </a:r>
            <a:r>
              <a:rPr lang="en-US" sz="1800" b="1" kern="1200" baseline="0" dirty="0" smtClean="0">
                <a:solidFill>
                  <a:schemeClr val="bg1">
                    <a:lumMod val="50000"/>
                  </a:schemeClr>
                </a:solidFill>
                <a:effectLst/>
                <a:latin typeface="+mn-lt"/>
                <a:ea typeface="+mn-ea"/>
                <a:cs typeface="+mn-cs"/>
              </a:rPr>
              <a:t> Communication Strategy to Enhance Giving</a:t>
            </a:r>
            <a:endParaRPr lang="en-US" sz="1800" b="1" dirty="0">
              <a:solidFill>
                <a:schemeClr val="bg1">
                  <a:lumMod val="50000"/>
                </a:schemeClr>
              </a:solidFill>
            </a:endParaRPr>
          </a:p>
        </p:txBody>
      </p:sp>
    </p:spTree>
    <p:extLst>
      <p:ext uri="{BB962C8B-B14F-4D97-AF65-F5344CB8AC3E}">
        <p14:creationId xmlns:p14="http://schemas.microsoft.com/office/powerpoint/2010/main" val="3057243694"/>
      </p:ext>
    </p:extLst>
  </p:cSld>
  <p:clrMap bg1="lt1" tx1="dk1" bg2="lt2" tx2="dk2" accent1="accent1" accent2="accent2" accent3="accent3" accent4="accent4" accent5="accent5" accent6="accent6" hlink="hlink" folHlink="folHlink"/>
  <p:sldLayoutIdLst>
    <p:sldLayoutId id="2147483652" r:id="rId1"/>
    <p:sldLayoutId id="2147483653"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48518" y="0"/>
            <a:ext cx="7447602" cy="6858000"/>
          </a:xfrm>
          <a:prstGeom prst="rect">
            <a:avLst/>
          </a:prstGeom>
        </p:spPr>
      </p:pic>
      <p:pic>
        <p:nvPicPr>
          <p:cNvPr id="2" name="Picture 1"/>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6251171" cy="6858000"/>
          </a:xfrm>
          <a:prstGeom prst="rect">
            <a:avLst/>
          </a:prstGeom>
        </p:spPr>
      </p:pic>
      <p:pic>
        <p:nvPicPr>
          <p:cNvPr id="9" name="Picture 8" descr="CathedralCorporateLOGO.png"/>
          <p:cNvPicPr>
            <a:picLocks noChangeAspect="1"/>
          </p:cNvPicPr>
          <p:nvPr userDrawn="1"/>
        </p:nvPicPr>
        <p:blipFill>
          <a:blip r:embed="rId5"/>
          <a:srcRect r="47731"/>
          <a:stretch>
            <a:fillRect/>
          </a:stretch>
        </p:blipFill>
        <p:spPr>
          <a:xfrm>
            <a:off x="273920" y="5742563"/>
            <a:ext cx="2767291" cy="1121664"/>
          </a:xfrm>
          <a:prstGeom prst="rect">
            <a:avLst/>
          </a:prstGeom>
        </p:spPr>
      </p:pic>
      <p:sp>
        <p:nvSpPr>
          <p:cNvPr id="10" name="TextBox 9"/>
          <p:cNvSpPr txBox="1"/>
          <p:nvPr userDrawn="1"/>
        </p:nvSpPr>
        <p:spPr>
          <a:xfrm>
            <a:off x="199956" y="5045788"/>
            <a:ext cx="4358217" cy="646331"/>
          </a:xfrm>
          <a:prstGeom prst="rect">
            <a:avLst/>
          </a:prstGeom>
          <a:noFill/>
        </p:spPr>
        <p:txBody>
          <a:bodyPr wrap="square" rtlCol="0">
            <a:spAutoFit/>
          </a:bodyPr>
          <a:lstStyle/>
          <a:p>
            <a:r>
              <a:rPr lang="en-US" sz="1800" b="1" kern="1200" dirty="0" smtClean="0">
                <a:solidFill>
                  <a:schemeClr val="bg1">
                    <a:lumMod val="50000"/>
                  </a:schemeClr>
                </a:solidFill>
                <a:effectLst/>
                <a:latin typeface="+mn-lt"/>
                <a:ea typeface="+mn-ea"/>
                <a:cs typeface="+mn-cs"/>
              </a:rPr>
              <a:t>Establish a New Parish</a:t>
            </a:r>
            <a:r>
              <a:rPr lang="en-US" sz="1800" b="1" kern="1200" baseline="0" dirty="0" smtClean="0">
                <a:solidFill>
                  <a:schemeClr val="bg1">
                    <a:lumMod val="50000"/>
                  </a:schemeClr>
                </a:solidFill>
                <a:effectLst/>
                <a:latin typeface="+mn-lt"/>
                <a:ea typeface="+mn-ea"/>
                <a:cs typeface="+mn-cs"/>
              </a:rPr>
              <a:t> Communication Strategy to Enhance Giving</a:t>
            </a:r>
            <a:endParaRPr lang="en-US" sz="1800" b="1" dirty="0">
              <a:solidFill>
                <a:schemeClr val="bg1">
                  <a:lumMod val="50000"/>
                </a:schemeClr>
              </a:solidFill>
            </a:endParaRPr>
          </a:p>
        </p:txBody>
      </p:sp>
    </p:spTree>
    <p:extLst>
      <p:ext uri="{BB962C8B-B14F-4D97-AF65-F5344CB8AC3E}">
        <p14:creationId xmlns:p14="http://schemas.microsoft.com/office/powerpoint/2010/main" val="3269242642"/>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73829" y="0"/>
            <a:ext cx="9322291" cy="6873501"/>
          </a:xfrm>
          <a:prstGeom prst="rect">
            <a:avLst/>
          </a:prstGeom>
        </p:spPr>
      </p:pic>
      <p:pic>
        <p:nvPicPr>
          <p:cNvPr id="2" name="Picture 1"/>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6251171" cy="6858000"/>
          </a:xfrm>
          <a:prstGeom prst="rect">
            <a:avLst/>
          </a:prstGeom>
        </p:spPr>
      </p:pic>
      <p:pic>
        <p:nvPicPr>
          <p:cNvPr id="9" name="Picture 8" descr="CathedralCorporateLOGO.png"/>
          <p:cNvPicPr>
            <a:picLocks noChangeAspect="1"/>
          </p:cNvPicPr>
          <p:nvPr userDrawn="1"/>
        </p:nvPicPr>
        <p:blipFill>
          <a:blip r:embed="rId5"/>
          <a:srcRect r="47731"/>
          <a:stretch>
            <a:fillRect/>
          </a:stretch>
        </p:blipFill>
        <p:spPr>
          <a:xfrm>
            <a:off x="273920" y="5742563"/>
            <a:ext cx="2767291" cy="1121664"/>
          </a:xfrm>
          <a:prstGeom prst="rect">
            <a:avLst/>
          </a:prstGeom>
        </p:spPr>
      </p:pic>
      <p:sp>
        <p:nvSpPr>
          <p:cNvPr id="10" name="TextBox 9"/>
          <p:cNvSpPr txBox="1"/>
          <p:nvPr userDrawn="1"/>
        </p:nvSpPr>
        <p:spPr>
          <a:xfrm>
            <a:off x="199956" y="5045788"/>
            <a:ext cx="4358217" cy="646331"/>
          </a:xfrm>
          <a:prstGeom prst="rect">
            <a:avLst/>
          </a:prstGeom>
          <a:noFill/>
        </p:spPr>
        <p:txBody>
          <a:bodyPr wrap="square" rtlCol="0">
            <a:spAutoFit/>
          </a:bodyPr>
          <a:lstStyle/>
          <a:p>
            <a:r>
              <a:rPr lang="en-US" sz="1800" b="1" kern="1200" dirty="0" smtClean="0">
                <a:solidFill>
                  <a:schemeClr val="bg1">
                    <a:lumMod val="50000"/>
                  </a:schemeClr>
                </a:solidFill>
                <a:effectLst/>
                <a:latin typeface="+mn-lt"/>
                <a:ea typeface="+mn-ea"/>
                <a:cs typeface="+mn-cs"/>
              </a:rPr>
              <a:t>Establish a New Parish</a:t>
            </a:r>
            <a:r>
              <a:rPr lang="en-US" sz="1800" b="1" kern="1200" baseline="0" dirty="0" smtClean="0">
                <a:solidFill>
                  <a:schemeClr val="bg1">
                    <a:lumMod val="50000"/>
                  </a:schemeClr>
                </a:solidFill>
                <a:effectLst/>
                <a:latin typeface="+mn-lt"/>
                <a:ea typeface="+mn-ea"/>
                <a:cs typeface="+mn-cs"/>
              </a:rPr>
              <a:t> Communication Strategy to Enhance Giving</a:t>
            </a:r>
            <a:endParaRPr lang="en-US" sz="1800" b="1" dirty="0">
              <a:solidFill>
                <a:schemeClr val="bg1">
                  <a:lumMod val="50000"/>
                </a:schemeClr>
              </a:solidFill>
            </a:endParaRPr>
          </a:p>
        </p:txBody>
      </p:sp>
    </p:spTree>
    <p:extLst>
      <p:ext uri="{BB962C8B-B14F-4D97-AF65-F5344CB8AC3E}">
        <p14:creationId xmlns:p14="http://schemas.microsoft.com/office/powerpoint/2010/main" val="3156853520"/>
      </p:ext>
    </p:extLst>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r="-303"/>
          <a:stretch/>
        </p:blipFill>
        <p:spPr>
          <a:xfrm>
            <a:off x="3436374" y="-1"/>
            <a:ext cx="8780764" cy="6858001"/>
          </a:xfrm>
          <a:prstGeom prst="rect">
            <a:avLst/>
          </a:prstGeom>
        </p:spPr>
      </p:pic>
      <p:pic>
        <p:nvPicPr>
          <p:cNvPr id="2" name="Picture 1"/>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5737123" cy="6858000"/>
          </a:xfrm>
          <a:prstGeom prst="rect">
            <a:avLst/>
          </a:prstGeom>
        </p:spPr>
      </p:pic>
      <p:pic>
        <p:nvPicPr>
          <p:cNvPr id="9" name="Picture 8" descr="CathedralCorporateLOGO.png"/>
          <p:cNvPicPr>
            <a:picLocks noChangeAspect="1"/>
          </p:cNvPicPr>
          <p:nvPr userDrawn="1"/>
        </p:nvPicPr>
        <p:blipFill>
          <a:blip r:embed="rId5"/>
          <a:srcRect r="47731"/>
          <a:stretch>
            <a:fillRect/>
          </a:stretch>
        </p:blipFill>
        <p:spPr>
          <a:xfrm>
            <a:off x="273920" y="5725851"/>
            <a:ext cx="2767291" cy="1121664"/>
          </a:xfrm>
          <a:prstGeom prst="rect">
            <a:avLst/>
          </a:prstGeom>
        </p:spPr>
      </p:pic>
      <p:sp>
        <p:nvSpPr>
          <p:cNvPr id="10" name="TextBox 9"/>
          <p:cNvSpPr txBox="1"/>
          <p:nvPr userDrawn="1"/>
        </p:nvSpPr>
        <p:spPr>
          <a:xfrm>
            <a:off x="199956" y="5045788"/>
            <a:ext cx="4358217" cy="646331"/>
          </a:xfrm>
          <a:prstGeom prst="rect">
            <a:avLst/>
          </a:prstGeom>
          <a:noFill/>
        </p:spPr>
        <p:txBody>
          <a:bodyPr wrap="square" rtlCol="0">
            <a:spAutoFit/>
          </a:bodyPr>
          <a:lstStyle/>
          <a:p>
            <a:r>
              <a:rPr lang="en-US" sz="1800" b="1" kern="1200" dirty="0" smtClean="0">
                <a:solidFill>
                  <a:schemeClr val="bg1">
                    <a:lumMod val="50000"/>
                  </a:schemeClr>
                </a:solidFill>
                <a:effectLst/>
                <a:latin typeface="+mn-lt"/>
                <a:ea typeface="+mn-ea"/>
                <a:cs typeface="+mn-cs"/>
              </a:rPr>
              <a:t>Establish a New Parish</a:t>
            </a:r>
            <a:r>
              <a:rPr lang="en-US" sz="1800" b="1" kern="1200" baseline="0" dirty="0" smtClean="0">
                <a:solidFill>
                  <a:schemeClr val="bg1">
                    <a:lumMod val="50000"/>
                  </a:schemeClr>
                </a:solidFill>
                <a:effectLst/>
                <a:latin typeface="+mn-lt"/>
                <a:ea typeface="+mn-ea"/>
                <a:cs typeface="+mn-cs"/>
              </a:rPr>
              <a:t> Communication Strategy to Enhance Giving</a:t>
            </a:r>
            <a:endParaRPr lang="en-US" sz="1800" b="1" dirty="0">
              <a:solidFill>
                <a:schemeClr val="bg1">
                  <a:lumMod val="50000"/>
                </a:schemeClr>
              </a:solidFill>
            </a:endParaRPr>
          </a:p>
        </p:txBody>
      </p:sp>
    </p:spTree>
    <p:extLst>
      <p:ext uri="{BB962C8B-B14F-4D97-AF65-F5344CB8AC3E}">
        <p14:creationId xmlns:p14="http://schemas.microsoft.com/office/powerpoint/2010/main" val="223102004"/>
      </p:ext>
    </p:extLst>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280220" y="0"/>
            <a:ext cx="5911780" cy="6858000"/>
          </a:xfrm>
          <a:prstGeom prst="rect">
            <a:avLst/>
          </a:prstGeom>
        </p:spPr>
      </p:pic>
      <p:pic>
        <p:nvPicPr>
          <p:cNvPr id="7" name="Picture 6" descr="CathedralCorporateLOGO.png"/>
          <p:cNvPicPr>
            <a:picLocks noChangeAspect="1"/>
          </p:cNvPicPr>
          <p:nvPr userDrawn="1"/>
        </p:nvPicPr>
        <p:blipFill>
          <a:blip r:embed="rId5"/>
          <a:srcRect r="47731"/>
          <a:stretch>
            <a:fillRect/>
          </a:stretch>
        </p:blipFill>
        <p:spPr>
          <a:xfrm>
            <a:off x="9152940" y="5736336"/>
            <a:ext cx="2767291" cy="1121664"/>
          </a:xfrm>
          <a:prstGeom prst="rect">
            <a:avLst/>
          </a:prstGeom>
        </p:spPr>
      </p:pic>
      <p:sp>
        <p:nvSpPr>
          <p:cNvPr id="8" name="TextBox 7"/>
          <p:cNvSpPr txBox="1"/>
          <p:nvPr userDrawn="1"/>
        </p:nvSpPr>
        <p:spPr>
          <a:xfrm>
            <a:off x="7502206" y="5045788"/>
            <a:ext cx="4358217" cy="646331"/>
          </a:xfrm>
          <a:prstGeom prst="rect">
            <a:avLst/>
          </a:prstGeom>
          <a:noFill/>
        </p:spPr>
        <p:txBody>
          <a:bodyPr wrap="square" rtlCol="0">
            <a:spAutoFit/>
          </a:bodyPr>
          <a:lstStyle/>
          <a:p>
            <a:pPr algn="r"/>
            <a:r>
              <a:rPr lang="en-US" sz="1800" b="1" kern="1200" dirty="0" smtClean="0">
                <a:solidFill>
                  <a:schemeClr val="bg1">
                    <a:lumMod val="50000"/>
                  </a:schemeClr>
                </a:solidFill>
                <a:effectLst/>
                <a:latin typeface="+mn-lt"/>
                <a:ea typeface="+mn-ea"/>
                <a:cs typeface="+mn-cs"/>
              </a:rPr>
              <a:t>Establish a New Parish</a:t>
            </a:r>
            <a:r>
              <a:rPr lang="en-US" sz="1800" b="1" kern="1200" baseline="0" dirty="0" smtClean="0">
                <a:solidFill>
                  <a:schemeClr val="bg1">
                    <a:lumMod val="50000"/>
                  </a:schemeClr>
                </a:solidFill>
                <a:effectLst/>
                <a:latin typeface="+mn-lt"/>
                <a:ea typeface="+mn-ea"/>
                <a:cs typeface="+mn-cs"/>
              </a:rPr>
              <a:t> Communication Strategy to Enhance Giving</a:t>
            </a:r>
            <a:endParaRPr lang="en-US" sz="1800" b="1" dirty="0">
              <a:solidFill>
                <a:schemeClr val="bg1">
                  <a:lumMod val="50000"/>
                </a:schemeClr>
              </a:solidFill>
            </a:endParaRPr>
          </a:p>
        </p:txBody>
      </p:sp>
    </p:spTree>
    <p:extLst>
      <p:ext uri="{BB962C8B-B14F-4D97-AF65-F5344CB8AC3E}">
        <p14:creationId xmlns:p14="http://schemas.microsoft.com/office/powerpoint/2010/main" val="2528119081"/>
      </p:ext>
    </p:extLst>
  </p:cSld>
  <p:clrMap bg1="lt1" tx1="dk1" bg2="lt2" tx2="dk2" accent1="accent1" accent2="accent2" accent3="accent3" accent4="accent4" accent5="accent5" accent6="accent6" hlink="hlink" folHlink="folHlink"/>
  <p:sldLayoutIdLst>
    <p:sldLayoutId id="2147483672" r:id="rId1"/>
    <p:sldLayoutId id="2147483673"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9.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9.xml"/><Relationship Id="rId5" Type="http://schemas.openxmlformats.org/officeDocument/2006/relationships/image" Target="../media/image27.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7.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9.png"/><Relationship Id="rId7" Type="http://schemas.openxmlformats.org/officeDocument/2006/relationships/image" Target="../media/image56.png"/><Relationship Id="rId2" Type="http://schemas.openxmlformats.org/officeDocument/2006/relationships/image" Target="../media/image58.png"/><Relationship Id="rId1" Type="http://schemas.openxmlformats.org/officeDocument/2006/relationships/slideLayout" Target="../slideLayouts/slideLayout17.xml"/><Relationship Id="rId6" Type="http://schemas.openxmlformats.org/officeDocument/2006/relationships/image" Target="../media/image55.png"/><Relationship Id="rId5" Type="http://schemas.openxmlformats.org/officeDocument/2006/relationships/image" Target="../media/image61.png"/><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7.xml"/><Relationship Id="rId5" Type="http://schemas.openxmlformats.org/officeDocument/2006/relationships/image" Target="../media/image68.png"/><Relationship Id="rId4" Type="http://schemas.openxmlformats.org/officeDocument/2006/relationships/image" Target="../media/image67.png"/></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p:cNvSpPr txBox="1">
            <a:spLocks/>
          </p:cNvSpPr>
          <p:nvPr/>
        </p:nvSpPr>
        <p:spPr>
          <a:xfrm>
            <a:off x="638174" y="679451"/>
            <a:ext cx="8919893" cy="590550"/>
          </a:xfrm>
          <a:prstGeom prst="rect">
            <a:avLst/>
          </a:prstGeo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none" strike="noStrike" kern="1200" cap="none" spc="0" normalizeH="0" baseline="0" noProof="0" smtClean="0">
                <a:ln>
                  <a:noFill/>
                </a:ln>
                <a:solidFill>
                  <a:schemeClr val="bg1"/>
                </a:solidFill>
                <a:effectLst/>
                <a:uLnTx/>
                <a:uFillTx/>
                <a:latin typeface="+mn-lt"/>
                <a:ea typeface="+mn-ea"/>
                <a:cs typeface="+mn-cs"/>
              </a:rPr>
              <a:t>Establish a New Parish Communication Strategy to Enhance Giving</a:t>
            </a:r>
            <a:endParaRPr kumimoji="0" lang="en-US" sz="3800" b="1" i="0" u="none" strike="noStrike" kern="1200" cap="none" spc="0" normalizeH="0" baseline="0" noProof="0" dirty="0">
              <a:ln>
                <a:noFill/>
              </a:ln>
              <a:solidFill>
                <a:schemeClr val="bg1"/>
              </a:solidFill>
              <a:effectLst/>
              <a:uLnTx/>
              <a:uFillTx/>
              <a:latin typeface="+mn-lt"/>
              <a:ea typeface="+mn-ea"/>
              <a:cs typeface="+mn-cs"/>
            </a:endParaRPr>
          </a:p>
        </p:txBody>
      </p:sp>
      <p:sp>
        <p:nvSpPr>
          <p:cNvPr id="14" name="Text Placeholder 4"/>
          <p:cNvSpPr txBox="1">
            <a:spLocks/>
          </p:cNvSpPr>
          <p:nvPr/>
        </p:nvSpPr>
        <p:spPr>
          <a:xfrm>
            <a:off x="638175" y="1811425"/>
            <a:ext cx="5781675" cy="457199"/>
          </a:xfrm>
          <a:prstGeom prst="rect">
            <a:avLst/>
          </a:prstGeo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October 18, 2014</a:t>
            </a:r>
            <a:endParaRPr kumimoji="0" lang="en-US" sz="2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5" name="Text Placeholder 7"/>
          <p:cNvSpPr txBox="1">
            <a:spLocks/>
          </p:cNvSpPr>
          <p:nvPr/>
        </p:nvSpPr>
        <p:spPr>
          <a:xfrm>
            <a:off x="638174" y="3370905"/>
            <a:ext cx="4391521" cy="16592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chemeClr val="tx1">
                    <a:lumMod val="75000"/>
                    <a:lumOff val="25000"/>
                  </a:schemeClr>
                </a:solidFill>
              </a:rPr>
              <a:t>John </a:t>
            </a:r>
            <a:r>
              <a:rPr lang="en-US" sz="3200" b="1" dirty="0" err="1" smtClean="0">
                <a:solidFill>
                  <a:schemeClr val="tx1">
                    <a:lumMod val="75000"/>
                    <a:lumOff val="25000"/>
                  </a:schemeClr>
                </a:solidFill>
              </a:rPr>
              <a:t>Cunneen</a:t>
            </a:r>
            <a:endParaRPr lang="en-US" sz="3200" b="1" dirty="0" smtClean="0">
              <a:solidFill>
                <a:schemeClr val="tx1">
                  <a:lumMod val="75000"/>
                  <a:lumOff val="25000"/>
                </a:schemeClr>
              </a:solidFill>
            </a:endParaRPr>
          </a:p>
          <a:p>
            <a:pPr marL="0" indent="0">
              <a:buNone/>
            </a:pPr>
            <a:r>
              <a:rPr lang="en-US" sz="2200" dirty="0" smtClean="0">
                <a:solidFill>
                  <a:schemeClr val="tx1">
                    <a:lumMod val="75000"/>
                    <a:lumOff val="25000"/>
                  </a:schemeClr>
                </a:solidFill>
              </a:rPr>
              <a:t>Vice President of Sales, Cathedral Corporation</a:t>
            </a:r>
            <a:endParaRPr lang="en-US" sz="2200" dirty="0">
              <a:solidFill>
                <a:schemeClr val="tx1">
                  <a:lumMod val="75000"/>
                  <a:lumOff val="25000"/>
                </a:schemeClr>
              </a:solidFill>
            </a:endParaRPr>
          </a:p>
        </p:txBody>
      </p:sp>
      <p:sp>
        <p:nvSpPr>
          <p:cNvPr id="16" name="Text Placeholder 9"/>
          <p:cNvSpPr txBox="1">
            <a:spLocks/>
          </p:cNvSpPr>
          <p:nvPr/>
        </p:nvSpPr>
        <p:spPr>
          <a:xfrm>
            <a:off x="638175" y="3029320"/>
            <a:ext cx="4324350" cy="457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Presented by</a:t>
            </a:r>
            <a:endParaRPr lang="en-US" sz="2000" dirty="0"/>
          </a:p>
        </p:txBody>
      </p:sp>
    </p:spTree>
    <p:extLst>
      <p:ext uri="{BB962C8B-B14F-4D97-AF65-F5344CB8AC3E}">
        <p14:creationId xmlns:p14="http://schemas.microsoft.com/office/powerpoint/2010/main" val="1398693004"/>
      </p:ext>
    </p:extLst>
  </p:cSld>
  <p:clrMapOvr>
    <a:masterClrMapping/>
  </p:clrMapOvr>
  <mc:AlternateContent xmlns:mc="http://schemas.openxmlformats.org/markup-compatibility/2006" xmlns:p14="http://schemas.microsoft.com/office/powerpoint/2010/main">
    <mc:Choice Requires="p14">
      <p:transition p14:dur="10"/>
    </mc:Choice>
    <mc:Fallback xmlns="" xmlns:mv="urn:schemas-microsoft-com:mac:vml">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40330" y="2050724"/>
            <a:ext cx="4347368" cy="830997"/>
          </a:xfrm>
          <a:prstGeom prst="rect">
            <a:avLst/>
          </a:prstGeom>
        </p:spPr>
        <p:txBody>
          <a:bodyPr wrap="square">
            <a:spAutoFit/>
          </a:bodyPr>
          <a:lstStyle/>
          <a:p>
            <a:pPr marL="365760" indent="-365760"/>
            <a:r>
              <a:rPr lang="en-US" sz="2400" dirty="0" smtClean="0"/>
              <a:t>7. </a:t>
            </a:r>
            <a:r>
              <a:rPr lang="en-US" sz="2400" dirty="0"/>
              <a:t>Tools alone won’t cut it. We need witnesses.</a:t>
            </a:r>
          </a:p>
        </p:txBody>
      </p:sp>
      <p:sp>
        <p:nvSpPr>
          <p:cNvPr id="16" name="Rectangle 15"/>
          <p:cNvSpPr/>
          <p:nvPr/>
        </p:nvSpPr>
        <p:spPr>
          <a:xfrm>
            <a:off x="5340329" y="1085664"/>
            <a:ext cx="4949745" cy="861774"/>
          </a:xfrm>
          <a:prstGeom prst="rect">
            <a:avLst/>
          </a:prstGeom>
        </p:spPr>
        <p:txBody>
          <a:bodyPr wrap="square">
            <a:spAutoFit/>
          </a:bodyPr>
          <a:lstStyle/>
          <a:p>
            <a:pPr>
              <a:lnSpc>
                <a:spcPts val="3000"/>
              </a:lnSpc>
            </a:pPr>
            <a:r>
              <a:rPr lang="en-US" sz="3200" dirty="0">
                <a:solidFill>
                  <a:srgbClr val="8E436A"/>
                </a:solidFill>
              </a:rPr>
              <a:t>8 Points for Better Catholic Communication</a:t>
            </a:r>
          </a:p>
        </p:txBody>
      </p:sp>
      <p:sp>
        <p:nvSpPr>
          <p:cNvPr id="4" name="TextBox 3"/>
          <p:cNvSpPr txBox="1"/>
          <p:nvPr/>
        </p:nvSpPr>
        <p:spPr>
          <a:xfrm>
            <a:off x="7191828" y="5319492"/>
            <a:ext cx="5152571" cy="830997"/>
          </a:xfrm>
          <a:prstGeom prst="rect">
            <a:avLst/>
          </a:prstGeom>
          <a:solidFill>
            <a:schemeClr val="bg1">
              <a:alpha val="81000"/>
            </a:schemeClr>
          </a:solidFill>
        </p:spPr>
        <p:txBody>
          <a:bodyPr wrap="square" rIns="640080" rtlCol="0">
            <a:spAutoFit/>
          </a:bodyPr>
          <a:lstStyle/>
          <a:p>
            <a:pPr algn="r"/>
            <a:r>
              <a:rPr lang="en-US" sz="1600" dirty="0"/>
              <a:t>Source: Father Roderick </a:t>
            </a:r>
            <a:r>
              <a:rPr lang="en-US" sz="1600" dirty="0" err="1"/>
              <a:t>Vonhogen</a:t>
            </a:r>
            <a:endParaRPr lang="en-US" sz="1600" dirty="0"/>
          </a:p>
          <a:p>
            <a:pPr algn="r"/>
            <a:r>
              <a:rPr lang="en-US" sz="1600" dirty="0" err="1"/>
              <a:t>Blogpost</a:t>
            </a:r>
            <a:r>
              <a:rPr lang="en-US" sz="1600" dirty="0"/>
              <a:t> at catholicmediaguild.com summarizing an address by Pope Benedict </a:t>
            </a:r>
            <a:r>
              <a:rPr lang="en-US" sz="1600" dirty="0" smtClean="0"/>
              <a:t>XVI</a:t>
            </a:r>
            <a:endParaRPr lang="en-US" sz="1600" dirty="0"/>
          </a:p>
        </p:txBody>
      </p:sp>
      <p:sp>
        <p:nvSpPr>
          <p:cNvPr id="18" name="Text Placeholder 5"/>
          <p:cNvSpPr>
            <a:spLocks noGrp="1"/>
          </p:cNvSpPr>
          <p:nvPr>
            <p:ph type="body" sz="quarter" idx="11"/>
          </p:nvPr>
        </p:nvSpPr>
        <p:spPr>
          <a:xfrm>
            <a:off x="247651" y="960738"/>
            <a:ext cx="3891864" cy="590550"/>
          </a:xfrm>
        </p:spPr>
        <p:txBody>
          <a:bodyPr/>
          <a:lstStyle/>
          <a:p>
            <a:r>
              <a:rPr lang="en-US" sz="3200" b="1" dirty="0" smtClean="0">
                <a:solidFill>
                  <a:schemeClr val="tx1">
                    <a:lumMod val="85000"/>
                    <a:lumOff val="15000"/>
                  </a:schemeClr>
                </a:solidFill>
              </a:rPr>
              <a:t>Communications </a:t>
            </a:r>
            <a:r>
              <a:rPr lang="en-US" sz="3200" dirty="0" smtClean="0">
                <a:solidFill>
                  <a:schemeClr val="tx1">
                    <a:lumMod val="85000"/>
                    <a:lumOff val="15000"/>
                  </a:schemeClr>
                </a:solidFill>
              </a:rPr>
              <a:t>and the Church</a:t>
            </a:r>
            <a:endParaRPr lang="en-US" sz="3200" b="1" dirty="0">
              <a:solidFill>
                <a:schemeClr val="tx1">
                  <a:lumMod val="85000"/>
                  <a:lumOff val="15000"/>
                </a:schemeClr>
              </a:solidFill>
            </a:endParaRPr>
          </a:p>
        </p:txBody>
      </p:sp>
    </p:spTree>
    <p:extLst>
      <p:ext uri="{BB962C8B-B14F-4D97-AF65-F5344CB8AC3E}">
        <p14:creationId xmlns:p14="http://schemas.microsoft.com/office/powerpoint/2010/main" val="29151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40330" y="2050724"/>
            <a:ext cx="5748848" cy="830997"/>
          </a:xfrm>
          <a:prstGeom prst="rect">
            <a:avLst/>
          </a:prstGeom>
        </p:spPr>
        <p:txBody>
          <a:bodyPr wrap="square">
            <a:spAutoFit/>
          </a:bodyPr>
          <a:lstStyle/>
          <a:p>
            <a:pPr marL="365760" lvl="0" indent="-365760"/>
            <a:r>
              <a:rPr lang="en-US" sz="2400" dirty="0"/>
              <a:t>8</a:t>
            </a:r>
            <a:r>
              <a:rPr lang="en-US" sz="2400" dirty="0" smtClean="0"/>
              <a:t>. </a:t>
            </a:r>
            <a:r>
              <a:rPr lang="en-US" sz="2400" dirty="0"/>
              <a:t>Be </a:t>
            </a:r>
            <a:r>
              <a:rPr lang="en-US" sz="2400" dirty="0" smtClean="0"/>
              <a:t>hopeful! New </a:t>
            </a:r>
            <a:r>
              <a:rPr lang="en-US" sz="2400" dirty="0"/>
              <a:t>Catholic communication is already happening!</a:t>
            </a:r>
          </a:p>
        </p:txBody>
      </p:sp>
      <p:sp>
        <p:nvSpPr>
          <p:cNvPr id="16" name="Rectangle 15"/>
          <p:cNvSpPr/>
          <p:nvPr/>
        </p:nvSpPr>
        <p:spPr>
          <a:xfrm>
            <a:off x="5340329" y="1085664"/>
            <a:ext cx="4949745" cy="861774"/>
          </a:xfrm>
          <a:prstGeom prst="rect">
            <a:avLst/>
          </a:prstGeom>
        </p:spPr>
        <p:txBody>
          <a:bodyPr wrap="square">
            <a:spAutoFit/>
          </a:bodyPr>
          <a:lstStyle/>
          <a:p>
            <a:pPr>
              <a:lnSpc>
                <a:spcPts val="3000"/>
              </a:lnSpc>
            </a:pPr>
            <a:r>
              <a:rPr lang="en-US" sz="3200" dirty="0">
                <a:solidFill>
                  <a:srgbClr val="8E436A"/>
                </a:solidFill>
              </a:rPr>
              <a:t>8 Points for Better Catholic Communication</a:t>
            </a:r>
          </a:p>
        </p:txBody>
      </p:sp>
      <p:sp>
        <p:nvSpPr>
          <p:cNvPr id="4" name="TextBox 3"/>
          <p:cNvSpPr txBox="1"/>
          <p:nvPr/>
        </p:nvSpPr>
        <p:spPr>
          <a:xfrm>
            <a:off x="7191828" y="5319492"/>
            <a:ext cx="5152571" cy="830997"/>
          </a:xfrm>
          <a:prstGeom prst="rect">
            <a:avLst/>
          </a:prstGeom>
          <a:solidFill>
            <a:schemeClr val="bg1">
              <a:alpha val="81000"/>
            </a:schemeClr>
          </a:solidFill>
        </p:spPr>
        <p:txBody>
          <a:bodyPr wrap="square" rIns="640080" rtlCol="0">
            <a:spAutoFit/>
          </a:bodyPr>
          <a:lstStyle/>
          <a:p>
            <a:pPr algn="r"/>
            <a:r>
              <a:rPr lang="en-US" sz="1600" dirty="0"/>
              <a:t>Source: Father Roderick </a:t>
            </a:r>
            <a:r>
              <a:rPr lang="en-US" sz="1600" dirty="0" err="1"/>
              <a:t>Vonhogen</a:t>
            </a:r>
            <a:endParaRPr lang="en-US" sz="1600" dirty="0"/>
          </a:p>
          <a:p>
            <a:pPr algn="r"/>
            <a:r>
              <a:rPr lang="en-US" sz="1600" dirty="0" err="1"/>
              <a:t>Blogpost</a:t>
            </a:r>
            <a:r>
              <a:rPr lang="en-US" sz="1600" dirty="0"/>
              <a:t> at catholicmediaguild.com summarizing an address by Pope Benedict </a:t>
            </a:r>
            <a:r>
              <a:rPr lang="en-US" sz="1600" dirty="0" smtClean="0"/>
              <a:t>XVI</a:t>
            </a:r>
            <a:endParaRPr lang="en-US" sz="1600" dirty="0"/>
          </a:p>
        </p:txBody>
      </p:sp>
      <p:sp>
        <p:nvSpPr>
          <p:cNvPr id="18" name="Text Placeholder 5"/>
          <p:cNvSpPr>
            <a:spLocks noGrp="1"/>
          </p:cNvSpPr>
          <p:nvPr>
            <p:ph type="body" sz="quarter" idx="11"/>
          </p:nvPr>
        </p:nvSpPr>
        <p:spPr>
          <a:xfrm>
            <a:off x="247651" y="960738"/>
            <a:ext cx="3891864" cy="590550"/>
          </a:xfrm>
        </p:spPr>
        <p:txBody>
          <a:bodyPr/>
          <a:lstStyle/>
          <a:p>
            <a:r>
              <a:rPr lang="en-US" sz="3200" b="1" dirty="0" smtClean="0">
                <a:solidFill>
                  <a:schemeClr val="tx1">
                    <a:lumMod val="85000"/>
                    <a:lumOff val="15000"/>
                  </a:schemeClr>
                </a:solidFill>
              </a:rPr>
              <a:t>Communications </a:t>
            </a:r>
            <a:r>
              <a:rPr lang="en-US" sz="3200" dirty="0" smtClean="0">
                <a:solidFill>
                  <a:schemeClr val="tx1">
                    <a:lumMod val="85000"/>
                    <a:lumOff val="15000"/>
                  </a:schemeClr>
                </a:solidFill>
              </a:rPr>
              <a:t>and the Church</a:t>
            </a:r>
            <a:endParaRPr lang="en-US" sz="3200" b="1" dirty="0">
              <a:solidFill>
                <a:schemeClr val="tx1">
                  <a:lumMod val="85000"/>
                  <a:lumOff val="15000"/>
                </a:schemeClr>
              </a:solidFill>
            </a:endParaRPr>
          </a:p>
        </p:txBody>
      </p:sp>
    </p:spTree>
    <p:extLst>
      <p:ext uri="{BB962C8B-B14F-4D97-AF65-F5344CB8AC3E}">
        <p14:creationId xmlns:p14="http://schemas.microsoft.com/office/powerpoint/2010/main" val="348811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p:cNvSpPr>
            <a:spLocks noGrp="1"/>
          </p:cNvSpPr>
          <p:nvPr>
            <p:ph type="body" sz="quarter" idx="11"/>
          </p:nvPr>
        </p:nvSpPr>
        <p:spPr/>
        <p:txBody>
          <a:bodyPr/>
          <a:lstStyle/>
          <a:p>
            <a:r>
              <a:rPr lang="en-US" sz="3200" b="1" dirty="0" smtClean="0">
                <a:solidFill>
                  <a:schemeClr val="tx1">
                    <a:lumMod val="85000"/>
                    <a:lumOff val="15000"/>
                  </a:schemeClr>
                </a:solidFill>
              </a:rPr>
              <a:t>Growing an Engaged Church</a:t>
            </a:r>
            <a:endParaRPr lang="en-US" sz="3200" b="1" dirty="0">
              <a:solidFill>
                <a:schemeClr val="tx1">
                  <a:lumMod val="85000"/>
                  <a:lumOff val="15000"/>
                </a:schemeClr>
              </a:solidFill>
            </a:endParaRPr>
          </a:p>
        </p:txBody>
      </p:sp>
      <p:sp>
        <p:nvSpPr>
          <p:cNvPr id="5" name="Text Placeholder 4"/>
          <p:cNvSpPr>
            <a:spLocks noGrp="1"/>
          </p:cNvSpPr>
          <p:nvPr>
            <p:ph type="body" sz="quarter" idx="12"/>
          </p:nvPr>
        </p:nvSpPr>
        <p:spPr>
          <a:xfrm>
            <a:off x="5585769" y="944005"/>
            <a:ext cx="4375151" cy="457199"/>
          </a:xfrm>
          <a:prstGeom prst="rect">
            <a:avLst/>
          </a:prstGeom>
        </p:spPr>
        <p:txBody>
          <a:bodyPr/>
          <a:lstStyle/>
          <a:p>
            <a:r>
              <a:rPr lang="en-US" sz="3200" dirty="0">
                <a:solidFill>
                  <a:srgbClr val="F38E37"/>
                </a:solidFill>
              </a:rPr>
              <a:t>Why Engage?</a:t>
            </a:r>
          </a:p>
        </p:txBody>
      </p:sp>
      <p:sp>
        <p:nvSpPr>
          <p:cNvPr id="3" name="TextBox 2"/>
          <p:cNvSpPr txBox="1"/>
          <p:nvPr/>
        </p:nvSpPr>
        <p:spPr>
          <a:xfrm>
            <a:off x="5499271" y="1729947"/>
            <a:ext cx="5918372" cy="3908762"/>
          </a:xfrm>
          <a:prstGeom prst="rect">
            <a:avLst/>
          </a:prstGeom>
          <a:noFill/>
        </p:spPr>
        <p:txBody>
          <a:bodyPr wrap="square" rtlCol="0">
            <a:spAutoFit/>
          </a:bodyPr>
          <a:lstStyle/>
          <a:p>
            <a:pPr marL="285750" lvl="0" indent="-285750">
              <a:spcAft>
                <a:spcPts val="2400"/>
              </a:spcAft>
              <a:buClr>
                <a:srgbClr val="F38E37"/>
              </a:buClr>
              <a:buFont typeface="Arial" panose="020B0604020202020204" pitchFamily="34" charset="0"/>
              <a:buChar char="•"/>
            </a:pPr>
            <a:r>
              <a:rPr lang="en-US" sz="2600" dirty="0">
                <a:solidFill>
                  <a:schemeClr val="bg1"/>
                </a:solidFill>
              </a:rPr>
              <a:t>Belonging deepens our believing.</a:t>
            </a:r>
          </a:p>
          <a:p>
            <a:pPr marL="285750" lvl="0" indent="-285750">
              <a:spcAft>
                <a:spcPts val="2400"/>
              </a:spcAft>
              <a:buClr>
                <a:srgbClr val="F38E37"/>
              </a:buClr>
              <a:buFont typeface="Arial" panose="020B0604020202020204" pitchFamily="34" charset="0"/>
              <a:buChar char="•"/>
            </a:pPr>
            <a:r>
              <a:rPr lang="en-US" sz="2600" dirty="0">
                <a:solidFill>
                  <a:schemeClr val="bg1"/>
                </a:solidFill>
              </a:rPr>
              <a:t>Engagement is a sense of belonging to a family, an emotional bond that develops </a:t>
            </a:r>
            <a:r>
              <a:rPr lang="en-US" sz="2600" dirty="0" smtClean="0">
                <a:solidFill>
                  <a:schemeClr val="bg1"/>
                </a:solidFill>
              </a:rPr>
              <a:t>between </a:t>
            </a:r>
            <a:r>
              <a:rPr lang="en-US" sz="2600" dirty="0">
                <a:solidFill>
                  <a:schemeClr val="bg1"/>
                </a:solidFill>
              </a:rPr>
              <a:t>members and their parish community.</a:t>
            </a:r>
          </a:p>
          <a:p>
            <a:pPr marL="285750" lvl="0" indent="-285750">
              <a:spcAft>
                <a:spcPts val="2400"/>
              </a:spcAft>
              <a:buClr>
                <a:srgbClr val="F38E37"/>
              </a:buClr>
              <a:buFont typeface="Arial" panose="020B0604020202020204" pitchFamily="34" charset="0"/>
              <a:buChar char="•"/>
            </a:pPr>
            <a:r>
              <a:rPr lang="en-US" sz="2600" dirty="0">
                <a:solidFill>
                  <a:schemeClr val="bg1"/>
                </a:solidFill>
              </a:rPr>
              <a:t>When we are engaged we are passionate about our parishes mission and communal life</a:t>
            </a:r>
            <a:r>
              <a:rPr lang="en-US" sz="2600" dirty="0" smtClean="0">
                <a:solidFill>
                  <a:schemeClr val="bg1"/>
                </a:solidFill>
              </a:rPr>
              <a:t>.</a:t>
            </a:r>
            <a:endParaRPr lang="en-US" sz="2600" dirty="0">
              <a:solidFill>
                <a:schemeClr val="bg1"/>
              </a:solidFill>
            </a:endParaRPr>
          </a:p>
        </p:txBody>
      </p:sp>
    </p:spTree>
    <p:extLst>
      <p:ext uri="{BB962C8B-B14F-4D97-AF65-F5344CB8AC3E}">
        <p14:creationId xmlns:p14="http://schemas.microsoft.com/office/powerpoint/2010/main" val="4398589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build="p"/>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ph type="body" sz="quarter" idx="11"/>
          </p:nvPr>
        </p:nvSpPr>
        <p:spPr/>
        <p:txBody>
          <a:bodyPr/>
          <a:lstStyle/>
          <a:p>
            <a:r>
              <a:rPr lang="en-US" sz="3200" b="1" dirty="0" smtClean="0">
                <a:solidFill>
                  <a:schemeClr val="tx1">
                    <a:lumMod val="85000"/>
                    <a:lumOff val="15000"/>
                  </a:schemeClr>
                </a:solidFill>
              </a:rPr>
              <a:t>Growing an Engaged Church</a:t>
            </a:r>
            <a:endParaRPr lang="en-US" sz="3200" b="1" dirty="0">
              <a:solidFill>
                <a:schemeClr val="tx1">
                  <a:lumMod val="85000"/>
                  <a:lumOff val="15000"/>
                </a:schemeClr>
              </a:solidFill>
            </a:endParaRPr>
          </a:p>
        </p:txBody>
      </p:sp>
      <p:sp>
        <p:nvSpPr>
          <p:cNvPr id="3" name="TextBox 2"/>
          <p:cNvSpPr txBox="1"/>
          <p:nvPr/>
        </p:nvSpPr>
        <p:spPr>
          <a:xfrm>
            <a:off x="8455237" y="1971962"/>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6528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p:cNvSpPr>
            <a:spLocks noGrp="1"/>
          </p:cNvSpPr>
          <p:nvPr>
            <p:ph type="body" sz="quarter" idx="11"/>
          </p:nvPr>
        </p:nvSpPr>
        <p:spPr/>
        <p:txBody>
          <a:bodyPr/>
          <a:lstStyle/>
          <a:p>
            <a:r>
              <a:rPr lang="en-US" sz="3200" b="1" dirty="0" smtClean="0">
                <a:solidFill>
                  <a:schemeClr val="tx1">
                    <a:lumMod val="85000"/>
                    <a:lumOff val="15000"/>
                  </a:schemeClr>
                </a:solidFill>
              </a:rPr>
              <a:t>Growing an Engaged Church</a:t>
            </a:r>
            <a:endParaRPr lang="en-US" sz="3200" b="1" dirty="0">
              <a:solidFill>
                <a:schemeClr val="tx1">
                  <a:lumMod val="85000"/>
                  <a:lumOff val="15000"/>
                </a:schemeClr>
              </a:solidFill>
            </a:endParaRPr>
          </a:p>
        </p:txBody>
      </p:sp>
      <p:sp>
        <p:nvSpPr>
          <p:cNvPr id="5" name="TextBox 4"/>
          <p:cNvSpPr txBox="1"/>
          <p:nvPr/>
        </p:nvSpPr>
        <p:spPr>
          <a:xfrm>
            <a:off x="778991" y="729169"/>
            <a:ext cx="5128327" cy="523220"/>
          </a:xfrm>
          <a:prstGeom prst="rect">
            <a:avLst/>
          </a:prstGeom>
          <a:noFill/>
        </p:spPr>
        <p:txBody>
          <a:bodyPr wrap="none" rtlCol="0">
            <a:spAutoFit/>
          </a:bodyPr>
          <a:lstStyle/>
          <a:p>
            <a:r>
              <a:rPr lang="en-US" sz="2800" b="1" dirty="0" smtClean="0">
                <a:solidFill>
                  <a:srgbClr val="8E436A"/>
                </a:solidFill>
              </a:rPr>
              <a:t>Involvement and Engagement</a:t>
            </a:r>
            <a:endParaRPr lang="en-US" sz="2800" b="1" dirty="0">
              <a:solidFill>
                <a:srgbClr val="8E436A"/>
              </a:solidFill>
            </a:endParaRPr>
          </a:p>
        </p:txBody>
      </p:sp>
      <p:sp>
        <p:nvSpPr>
          <p:cNvPr id="10" name="Rectangle 9"/>
          <p:cNvSpPr/>
          <p:nvPr/>
        </p:nvSpPr>
        <p:spPr>
          <a:xfrm>
            <a:off x="778991" y="1305691"/>
            <a:ext cx="4915128" cy="461665"/>
          </a:xfrm>
          <a:prstGeom prst="rect">
            <a:avLst/>
          </a:prstGeom>
        </p:spPr>
        <p:txBody>
          <a:bodyPr wrap="none">
            <a:spAutoFit/>
          </a:bodyPr>
          <a:lstStyle/>
          <a:p>
            <a:pPr marL="285750" lvl="0" indent="-285750">
              <a:spcAft>
                <a:spcPts val="2400"/>
              </a:spcAft>
              <a:buClr>
                <a:srgbClr val="F38E37"/>
              </a:buClr>
              <a:buFont typeface="Arial" panose="020B0604020202020204" pitchFamily="34" charset="0"/>
              <a:buChar char="•"/>
            </a:pPr>
            <a:r>
              <a:rPr lang="en-US" sz="2400" dirty="0">
                <a:solidFill>
                  <a:schemeClr val="tx1">
                    <a:lumMod val="85000"/>
                    <a:lumOff val="15000"/>
                  </a:schemeClr>
                </a:solidFill>
              </a:rPr>
              <a:t>Involvement is not engagement.</a:t>
            </a:r>
          </a:p>
        </p:txBody>
      </p:sp>
      <p:sp>
        <p:nvSpPr>
          <p:cNvPr id="11" name="Rectangle 10"/>
          <p:cNvSpPr/>
          <p:nvPr/>
        </p:nvSpPr>
        <p:spPr>
          <a:xfrm>
            <a:off x="2764979" y="1980993"/>
            <a:ext cx="2584066" cy="1200329"/>
          </a:xfrm>
          <a:prstGeom prst="rect">
            <a:avLst/>
          </a:prstGeom>
        </p:spPr>
        <p:txBody>
          <a:bodyPr wrap="square">
            <a:spAutoFit/>
          </a:bodyPr>
          <a:lstStyle/>
          <a:p>
            <a:r>
              <a:rPr lang="en-US" sz="2400" b="1" dirty="0">
                <a:solidFill>
                  <a:srgbClr val="8E436A"/>
                </a:solidFill>
              </a:rPr>
              <a:t>Involvement</a:t>
            </a:r>
            <a:r>
              <a:rPr lang="en-US" sz="2400" dirty="0">
                <a:solidFill>
                  <a:schemeClr val="tx1">
                    <a:lumMod val="85000"/>
                    <a:lumOff val="15000"/>
                  </a:schemeClr>
                </a:solidFill>
              </a:rPr>
              <a:t> is what you </a:t>
            </a:r>
            <a:r>
              <a:rPr lang="en-US" sz="2400" b="1" i="1" dirty="0">
                <a:solidFill>
                  <a:schemeClr val="tx1">
                    <a:lumMod val="85000"/>
                    <a:lumOff val="15000"/>
                  </a:schemeClr>
                </a:solidFill>
              </a:rPr>
              <a:t>do</a:t>
            </a:r>
            <a:r>
              <a:rPr lang="en-US" sz="2400" dirty="0">
                <a:solidFill>
                  <a:schemeClr val="tx1">
                    <a:lumMod val="85000"/>
                    <a:lumOff val="15000"/>
                  </a:schemeClr>
                </a:solidFill>
              </a:rPr>
              <a:t> at your church. </a:t>
            </a:r>
            <a:endParaRPr lang="en-US" sz="2400" dirty="0"/>
          </a:p>
        </p:txBody>
      </p:sp>
      <p:sp>
        <p:nvSpPr>
          <p:cNvPr id="12" name="Rectangle 11"/>
          <p:cNvSpPr/>
          <p:nvPr/>
        </p:nvSpPr>
        <p:spPr>
          <a:xfrm>
            <a:off x="2100649" y="4120188"/>
            <a:ext cx="2790601" cy="1200329"/>
          </a:xfrm>
          <a:prstGeom prst="rect">
            <a:avLst/>
          </a:prstGeom>
        </p:spPr>
        <p:txBody>
          <a:bodyPr wrap="square">
            <a:spAutoFit/>
          </a:bodyPr>
          <a:lstStyle/>
          <a:p>
            <a:pPr lvl="0" algn="r">
              <a:spcAft>
                <a:spcPts val="2400"/>
              </a:spcAft>
              <a:buClr>
                <a:srgbClr val="F38E37"/>
              </a:buClr>
            </a:pPr>
            <a:r>
              <a:rPr lang="en-US" sz="2400" b="1" dirty="0">
                <a:solidFill>
                  <a:srgbClr val="8E436A"/>
                </a:solidFill>
              </a:rPr>
              <a:t>Engagement</a:t>
            </a:r>
            <a:r>
              <a:rPr lang="en-US" sz="2400" dirty="0">
                <a:solidFill>
                  <a:schemeClr val="tx1">
                    <a:lumMod val="85000"/>
                    <a:lumOff val="15000"/>
                  </a:schemeClr>
                </a:solidFill>
              </a:rPr>
              <a:t> is how you </a:t>
            </a:r>
            <a:r>
              <a:rPr lang="en-US" sz="2400" b="1" i="1" dirty="0">
                <a:solidFill>
                  <a:schemeClr val="tx1">
                    <a:lumMod val="85000"/>
                    <a:lumOff val="15000"/>
                  </a:schemeClr>
                </a:solidFill>
              </a:rPr>
              <a:t>feel</a:t>
            </a:r>
            <a:r>
              <a:rPr lang="en-US" sz="2400" dirty="0">
                <a:solidFill>
                  <a:schemeClr val="tx1">
                    <a:lumMod val="85000"/>
                    <a:lumOff val="15000"/>
                  </a:schemeClr>
                </a:solidFill>
              </a:rPr>
              <a:t> about your church.</a:t>
            </a: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244" y="1925530"/>
            <a:ext cx="2109268" cy="2988797"/>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6961" y="3852249"/>
            <a:ext cx="1900713" cy="1424170"/>
          </a:xfrm>
          <a:prstGeom prst="rect">
            <a:avLst/>
          </a:prstGeom>
        </p:spPr>
      </p:pic>
    </p:spTree>
    <p:extLst>
      <p:ext uri="{BB962C8B-B14F-4D97-AF65-F5344CB8AC3E}">
        <p14:creationId xmlns:p14="http://schemas.microsoft.com/office/powerpoint/2010/main" val="14582281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p:cNvSpPr>
            <a:spLocks noGrp="1"/>
          </p:cNvSpPr>
          <p:nvPr>
            <p:ph type="body" sz="quarter" idx="11"/>
          </p:nvPr>
        </p:nvSpPr>
        <p:spPr/>
        <p:txBody>
          <a:bodyPr/>
          <a:lstStyle/>
          <a:p>
            <a:r>
              <a:rPr lang="en-US" sz="3200" b="1" dirty="0" smtClean="0">
                <a:solidFill>
                  <a:schemeClr val="tx1">
                    <a:lumMod val="85000"/>
                    <a:lumOff val="15000"/>
                  </a:schemeClr>
                </a:solidFill>
              </a:rPr>
              <a:t>Growing an Engaged Church</a:t>
            </a:r>
            <a:endParaRPr lang="en-US" sz="3200" b="1" dirty="0">
              <a:solidFill>
                <a:schemeClr val="tx1">
                  <a:lumMod val="85000"/>
                  <a:lumOff val="15000"/>
                </a:schemeClr>
              </a:solidFill>
            </a:endParaRPr>
          </a:p>
        </p:txBody>
      </p:sp>
      <p:sp>
        <p:nvSpPr>
          <p:cNvPr id="7" name="TextBox 6"/>
          <p:cNvSpPr txBox="1"/>
          <p:nvPr/>
        </p:nvSpPr>
        <p:spPr>
          <a:xfrm>
            <a:off x="555297" y="4706143"/>
            <a:ext cx="5918372" cy="830997"/>
          </a:xfrm>
          <a:prstGeom prst="rect">
            <a:avLst/>
          </a:prstGeom>
          <a:noFill/>
        </p:spPr>
        <p:txBody>
          <a:bodyPr wrap="square" rtlCol="0">
            <a:spAutoFit/>
          </a:bodyPr>
          <a:lstStyle/>
          <a:p>
            <a:pPr marL="285750" lvl="0" indent="-285750">
              <a:spcAft>
                <a:spcPts val="2400"/>
              </a:spcAft>
              <a:buClr>
                <a:srgbClr val="F38E37"/>
              </a:buClr>
              <a:buFont typeface="Arial" panose="020B0604020202020204" pitchFamily="34" charset="0"/>
              <a:buChar char="•"/>
            </a:pPr>
            <a:r>
              <a:rPr lang="en-US" sz="2400" dirty="0" smtClean="0">
                <a:solidFill>
                  <a:schemeClr val="tx1">
                    <a:lumMod val="85000"/>
                    <a:lumOff val="15000"/>
                  </a:schemeClr>
                </a:solidFill>
              </a:rPr>
              <a:t>Spirituality </a:t>
            </a:r>
            <a:r>
              <a:rPr lang="en-US" sz="2400" dirty="0">
                <a:solidFill>
                  <a:schemeClr val="tx1">
                    <a:lumMod val="85000"/>
                    <a:lumOff val="15000"/>
                  </a:schemeClr>
                </a:solidFill>
              </a:rPr>
              <a:t>deepens as engagement grows.</a:t>
            </a:r>
          </a:p>
        </p:txBody>
      </p:sp>
      <p:sp>
        <p:nvSpPr>
          <p:cNvPr id="5" name="TextBox 4"/>
          <p:cNvSpPr txBox="1"/>
          <p:nvPr/>
        </p:nvSpPr>
        <p:spPr>
          <a:xfrm>
            <a:off x="778991" y="729169"/>
            <a:ext cx="5128327" cy="523220"/>
          </a:xfrm>
          <a:prstGeom prst="rect">
            <a:avLst/>
          </a:prstGeom>
          <a:noFill/>
        </p:spPr>
        <p:txBody>
          <a:bodyPr wrap="none" rtlCol="0">
            <a:spAutoFit/>
          </a:bodyPr>
          <a:lstStyle/>
          <a:p>
            <a:r>
              <a:rPr lang="en-US" sz="2800" b="1" dirty="0" smtClean="0">
                <a:solidFill>
                  <a:srgbClr val="8E436A"/>
                </a:solidFill>
              </a:rPr>
              <a:t>Involvement and Engagement</a:t>
            </a:r>
            <a:endParaRPr lang="en-US" sz="2800" b="1" dirty="0">
              <a:solidFill>
                <a:srgbClr val="8E436A"/>
              </a:solidFill>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2797" y="1719601"/>
            <a:ext cx="1900713" cy="1424170"/>
          </a:xfrm>
          <a:prstGeom prst="rect">
            <a:avLst/>
          </a:prstGeom>
        </p:spPr>
      </p:pic>
      <p:sp>
        <p:nvSpPr>
          <p:cNvPr id="2" name="Rectangle 1"/>
          <p:cNvSpPr/>
          <p:nvPr/>
        </p:nvSpPr>
        <p:spPr>
          <a:xfrm>
            <a:off x="555297" y="3705009"/>
            <a:ext cx="6096000" cy="830997"/>
          </a:xfrm>
          <a:prstGeom prst="rect">
            <a:avLst/>
          </a:prstGeom>
        </p:spPr>
        <p:txBody>
          <a:bodyPr>
            <a:spAutoFit/>
          </a:bodyPr>
          <a:lstStyle/>
          <a:p>
            <a:pPr marL="285750" lvl="0" indent="-285750">
              <a:spcAft>
                <a:spcPts val="2400"/>
              </a:spcAft>
              <a:buClr>
                <a:srgbClr val="F38E37"/>
              </a:buClr>
              <a:buFont typeface="Arial" panose="020B0604020202020204" pitchFamily="34" charset="0"/>
              <a:buChar char="•"/>
            </a:pPr>
            <a:r>
              <a:rPr lang="en-US" sz="2400" dirty="0">
                <a:solidFill>
                  <a:schemeClr val="tx1">
                    <a:lumMod val="85000"/>
                    <a:lumOff val="15000"/>
                  </a:schemeClr>
                </a:solidFill>
              </a:rPr>
              <a:t>Engagement is about belonging and making a difference.</a:t>
            </a:r>
          </a:p>
        </p:txBody>
      </p:sp>
    </p:spTree>
    <p:extLst>
      <p:ext uri="{BB962C8B-B14F-4D97-AF65-F5344CB8AC3E}">
        <p14:creationId xmlns:p14="http://schemas.microsoft.com/office/powerpoint/2010/main" val="57951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p:cNvSpPr>
            <a:spLocks noGrp="1"/>
          </p:cNvSpPr>
          <p:nvPr>
            <p:ph type="body" sz="quarter" idx="11"/>
          </p:nvPr>
        </p:nvSpPr>
        <p:spPr>
          <a:xfrm>
            <a:off x="7534276" y="5242611"/>
            <a:ext cx="4324350" cy="590550"/>
          </a:xfrm>
        </p:spPr>
        <p:txBody>
          <a:bodyPr/>
          <a:lstStyle/>
          <a:p>
            <a:r>
              <a:rPr lang="en-US" sz="3200" b="1" dirty="0" smtClean="0">
                <a:solidFill>
                  <a:schemeClr val="tx1">
                    <a:lumMod val="85000"/>
                    <a:lumOff val="15000"/>
                  </a:schemeClr>
                </a:solidFill>
              </a:rPr>
              <a:t>Parish Engagement</a:t>
            </a:r>
            <a:endParaRPr lang="en-US" sz="3200" b="1" dirty="0">
              <a:solidFill>
                <a:schemeClr val="tx1">
                  <a:lumMod val="85000"/>
                  <a:lumOff val="15000"/>
                </a:schemeClr>
              </a:solidFill>
            </a:endParaRPr>
          </a:p>
        </p:txBody>
      </p:sp>
      <p:sp>
        <p:nvSpPr>
          <p:cNvPr id="2" name="Text Placeholder 1"/>
          <p:cNvSpPr>
            <a:spLocks noGrp="1"/>
          </p:cNvSpPr>
          <p:nvPr>
            <p:ph type="body" sz="quarter" idx="12"/>
          </p:nvPr>
        </p:nvSpPr>
        <p:spPr>
          <a:xfrm>
            <a:off x="7534276" y="4927514"/>
            <a:ext cx="4324350" cy="457199"/>
          </a:xfrm>
        </p:spPr>
        <p:txBody>
          <a:bodyPr/>
          <a:lstStyle/>
          <a:p>
            <a:r>
              <a:rPr lang="en-US" sz="2400" dirty="0" smtClean="0"/>
              <a:t>TYPICAL</a:t>
            </a:r>
            <a:endParaRPr lang="en-US" sz="2400" dirty="0"/>
          </a:p>
        </p:txBody>
      </p:sp>
      <p:graphicFrame>
        <p:nvGraphicFramePr>
          <p:cNvPr id="7" name="Chart 6"/>
          <p:cNvGraphicFramePr/>
          <p:nvPr>
            <p:extLst>
              <p:ext uri="{D42A27DB-BD31-4B8C-83A1-F6EECF244321}">
                <p14:modId xmlns:p14="http://schemas.microsoft.com/office/powerpoint/2010/main" val="2456331041"/>
              </p:ext>
            </p:extLst>
          </p:nvPr>
        </p:nvGraphicFramePr>
        <p:xfrm>
          <a:off x="234778" y="1182704"/>
          <a:ext cx="6877538" cy="44033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1291981057"/>
              </p:ext>
            </p:extLst>
          </p:nvPr>
        </p:nvGraphicFramePr>
        <p:xfrm>
          <a:off x="0" y="784257"/>
          <a:ext cx="7300770" cy="479084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4821354" y="1180246"/>
            <a:ext cx="1549379" cy="1269579"/>
            <a:chOff x="3835328" y="1194008"/>
            <a:chExt cx="1549379" cy="1269579"/>
          </a:xfrm>
        </p:grpSpPr>
        <p:sp>
          <p:nvSpPr>
            <p:cNvPr id="16" name="Rectangle 15"/>
            <p:cNvSpPr/>
            <p:nvPr/>
          </p:nvSpPr>
          <p:spPr>
            <a:xfrm>
              <a:off x="3835328" y="1194008"/>
              <a:ext cx="1354859" cy="923330"/>
            </a:xfrm>
            <a:prstGeom prst="rect">
              <a:avLst/>
            </a:prstGeom>
            <a:noFill/>
          </p:spPr>
          <p:txBody>
            <a:bodyPr wrap="none" lIns="91440" tIns="45720" rIns="91440" bIns="45720">
              <a:spAutoFit/>
            </a:bodyPr>
            <a:lstStyle/>
            <a:p>
              <a:pPr algn="ctr"/>
              <a:r>
                <a:rPr lang="en-US" sz="5400" b="1" cap="none" spc="-300" dirty="0" smtClean="0">
                  <a:ln w="0"/>
                  <a:solidFill>
                    <a:schemeClr val="bg2">
                      <a:lumMod val="25000"/>
                    </a:schemeClr>
                  </a:solidFill>
                  <a:effectLst>
                    <a:reflection blurRad="6350" stA="53000" endA="300" endPos="35500" dir="5400000" sy="-90000" algn="bl" rotWithShape="0"/>
                  </a:effectLst>
                </a:rPr>
                <a:t>21%</a:t>
              </a:r>
              <a:endParaRPr lang="en-US" sz="5400" b="1" cap="none" spc="-300" dirty="0">
                <a:ln w="0"/>
                <a:solidFill>
                  <a:schemeClr val="bg2">
                    <a:lumMod val="25000"/>
                  </a:schemeClr>
                </a:solidFill>
                <a:effectLst>
                  <a:reflection blurRad="6350" stA="53000" endA="300" endPos="35500" dir="5400000" sy="-90000" algn="bl" rotWithShape="0"/>
                </a:effectLst>
              </a:endParaRPr>
            </a:p>
          </p:txBody>
        </p:sp>
        <p:sp>
          <p:nvSpPr>
            <p:cNvPr id="3" name="TextBox 2"/>
            <p:cNvSpPr txBox="1"/>
            <p:nvPr/>
          </p:nvSpPr>
          <p:spPr>
            <a:xfrm>
              <a:off x="3885579" y="2001922"/>
              <a:ext cx="1499128" cy="461665"/>
            </a:xfrm>
            <a:prstGeom prst="rect">
              <a:avLst/>
            </a:prstGeom>
            <a:noFill/>
          </p:spPr>
          <p:txBody>
            <a:bodyPr wrap="none" rtlCol="0">
              <a:spAutoFit/>
            </a:bodyPr>
            <a:lstStyle/>
            <a:p>
              <a:r>
                <a:rPr lang="en-US" sz="2400" dirty="0" smtClean="0"/>
                <a:t>ENGAGED</a:t>
              </a:r>
              <a:endParaRPr lang="en-US" sz="2400" dirty="0"/>
            </a:p>
          </p:txBody>
        </p:sp>
      </p:grpSp>
      <p:grpSp>
        <p:nvGrpSpPr>
          <p:cNvPr id="20" name="Group 19"/>
          <p:cNvGrpSpPr/>
          <p:nvPr/>
        </p:nvGrpSpPr>
        <p:grpSpPr>
          <a:xfrm>
            <a:off x="2652940" y="3799152"/>
            <a:ext cx="2168414" cy="1238427"/>
            <a:chOff x="2352691" y="4319281"/>
            <a:chExt cx="2168414" cy="1238427"/>
          </a:xfrm>
        </p:grpSpPr>
        <p:sp>
          <p:nvSpPr>
            <p:cNvPr id="14" name="Rectangle 13"/>
            <p:cNvSpPr/>
            <p:nvPr/>
          </p:nvSpPr>
          <p:spPr>
            <a:xfrm>
              <a:off x="2701761" y="4319281"/>
              <a:ext cx="1470274" cy="923330"/>
            </a:xfrm>
            <a:prstGeom prst="rect">
              <a:avLst/>
            </a:prstGeom>
            <a:noFill/>
          </p:spPr>
          <p:txBody>
            <a:bodyPr wrap="none" lIns="91440" tIns="45720" rIns="91440" bIns="45720">
              <a:spAutoFit/>
            </a:bodyPr>
            <a:lstStyle/>
            <a:p>
              <a:pPr algn="ctr"/>
              <a:r>
                <a:rPr lang="en-US" sz="5400" b="1" cap="none" spc="0" dirty="0" smtClean="0">
                  <a:ln w="0"/>
                  <a:solidFill>
                    <a:schemeClr val="bg2">
                      <a:lumMod val="25000"/>
                    </a:schemeClr>
                  </a:solidFill>
                  <a:effectLst>
                    <a:reflection blurRad="6350" stA="53000" endA="300" endPos="35500" dir="5400000" sy="-90000" algn="bl" rotWithShape="0"/>
                  </a:effectLst>
                </a:rPr>
                <a:t>49%</a:t>
              </a:r>
              <a:endParaRPr lang="en-US" sz="5400" b="1" cap="none" spc="0" dirty="0">
                <a:ln w="0"/>
                <a:solidFill>
                  <a:schemeClr val="bg2">
                    <a:lumMod val="25000"/>
                  </a:schemeClr>
                </a:solidFill>
                <a:effectLst>
                  <a:reflection blurRad="6350" stA="53000" endA="300" endPos="35500" dir="5400000" sy="-90000" algn="bl" rotWithShape="0"/>
                </a:effectLst>
              </a:endParaRPr>
            </a:p>
          </p:txBody>
        </p:sp>
        <p:sp>
          <p:nvSpPr>
            <p:cNvPr id="17" name="TextBox 16"/>
            <p:cNvSpPr txBox="1"/>
            <p:nvPr/>
          </p:nvSpPr>
          <p:spPr>
            <a:xfrm>
              <a:off x="2352691" y="5096043"/>
              <a:ext cx="2168414" cy="461665"/>
            </a:xfrm>
            <a:prstGeom prst="rect">
              <a:avLst/>
            </a:prstGeom>
            <a:noFill/>
          </p:spPr>
          <p:txBody>
            <a:bodyPr wrap="none" rtlCol="0">
              <a:spAutoFit/>
            </a:bodyPr>
            <a:lstStyle/>
            <a:p>
              <a:r>
                <a:rPr lang="en-US" sz="2400" dirty="0" smtClean="0"/>
                <a:t>NOT ENGAGED</a:t>
              </a:r>
              <a:endParaRPr lang="en-US" sz="2400" dirty="0"/>
            </a:p>
          </p:txBody>
        </p:sp>
      </p:grpSp>
      <p:grpSp>
        <p:nvGrpSpPr>
          <p:cNvPr id="19" name="Group 18"/>
          <p:cNvGrpSpPr/>
          <p:nvPr/>
        </p:nvGrpSpPr>
        <p:grpSpPr>
          <a:xfrm>
            <a:off x="398125" y="1556337"/>
            <a:ext cx="1920719" cy="1588560"/>
            <a:chOff x="981879" y="1655673"/>
            <a:chExt cx="1920719" cy="1588560"/>
          </a:xfrm>
        </p:grpSpPr>
        <p:sp>
          <p:nvSpPr>
            <p:cNvPr id="15" name="Rectangle 14"/>
            <p:cNvSpPr/>
            <p:nvPr/>
          </p:nvSpPr>
          <p:spPr>
            <a:xfrm>
              <a:off x="981879" y="1655673"/>
              <a:ext cx="1470274" cy="923330"/>
            </a:xfrm>
            <a:prstGeom prst="rect">
              <a:avLst/>
            </a:prstGeom>
            <a:noFill/>
          </p:spPr>
          <p:txBody>
            <a:bodyPr wrap="none" lIns="91440" tIns="45720" rIns="91440" bIns="45720">
              <a:spAutoFit/>
            </a:bodyPr>
            <a:lstStyle/>
            <a:p>
              <a:pPr algn="ctr"/>
              <a:r>
                <a:rPr lang="en-US" sz="5400" b="1" cap="none" spc="0" dirty="0" smtClean="0">
                  <a:ln w="0"/>
                  <a:solidFill>
                    <a:schemeClr val="bg2">
                      <a:lumMod val="25000"/>
                    </a:schemeClr>
                  </a:solidFill>
                  <a:effectLst>
                    <a:reflection blurRad="6350" stA="53000" endA="300" endPos="35500" dir="5400000" sy="-90000" algn="bl" rotWithShape="0"/>
                  </a:effectLst>
                </a:rPr>
                <a:t>30%</a:t>
              </a:r>
              <a:endParaRPr lang="en-US" sz="5400" b="1" cap="none" spc="0" dirty="0">
                <a:ln w="0"/>
                <a:solidFill>
                  <a:schemeClr val="bg2">
                    <a:lumMod val="25000"/>
                  </a:schemeClr>
                </a:solidFill>
                <a:effectLst>
                  <a:reflection blurRad="6350" stA="53000" endA="300" endPos="35500" dir="5400000" sy="-90000" algn="bl" rotWithShape="0"/>
                </a:effectLst>
              </a:endParaRPr>
            </a:p>
          </p:txBody>
        </p:sp>
        <p:sp>
          <p:nvSpPr>
            <p:cNvPr id="18" name="TextBox 17"/>
            <p:cNvSpPr txBox="1"/>
            <p:nvPr/>
          </p:nvSpPr>
          <p:spPr>
            <a:xfrm>
              <a:off x="981879" y="2413236"/>
              <a:ext cx="1920719" cy="830997"/>
            </a:xfrm>
            <a:prstGeom prst="rect">
              <a:avLst/>
            </a:prstGeom>
            <a:noFill/>
          </p:spPr>
          <p:txBody>
            <a:bodyPr wrap="none" rtlCol="0">
              <a:spAutoFit/>
            </a:bodyPr>
            <a:lstStyle/>
            <a:p>
              <a:r>
                <a:rPr lang="en-US" sz="2400" dirty="0" smtClean="0"/>
                <a:t>ACTIVELY</a:t>
              </a:r>
            </a:p>
            <a:p>
              <a:r>
                <a:rPr lang="en-US" sz="2400" dirty="0" smtClean="0"/>
                <a:t>DISENGAGED</a:t>
              </a:r>
              <a:endParaRPr lang="en-US" sz="2400" dirty="0"/>
            </a:p>
          </p:txBody>
        </p:sp>
      </p:grpSp>
    </p:spTree>
    <p:extLst>
      <p:ext uri="{BB962C8B-B14F-4D97-AF65-F5344CB8AC3E}">
        <p14:creationId xmlns:p14="http://schemas.microsoft.com/office/powerpoint/2010/main" val="309169960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Graphic spid="1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p:cNvSpPr>
            <a:spLocks noGrp="1"/>
          </p:cNvSpPr>
          <p:nvPr>
            <p:ph type="body" sz="quarter" idx="11"/>
          </p:nvPr>
        </p:nvSpPr>
        <p:spPr>
          <a:xfrm>
            <a:off x="7534276" y="5242611"/>
            <a:ext cx="4324350" cy="590550"/>
          </a:xfrm>
        </p:spPr>
        <p:txBody>
          <a:bodyPr/>
          <a:lstStyle/>
          <a:p>
            <a:r>
              <a:rPr lang="en-US" sz="3200" b="1" dirty="0" smtClean="0">
                <a:solidFill>
                  <a:schemeClr val="tx1">
                    <a:lumMod val="85000"/>
                    <a:lumOff val="15000"/>
                  </a:schemeClr>
                </a:solidFill>
              </a:rPr>
              <a:t>Parish Engagement</a:t>
            </a:r>
            <a:endParaRPr lang="en-US" sz="3200" b="1" dirty="0">
              <a:solidFill>
                <a:schemeClr val="tx1">
                  <a:lumMod val="85000"/>
                  <a:lumOff val="15000"/>
                </a:schemeClr>
              </a:solidFill>
            </a:endParaRPr>
          </a:p>
        </p:txBody>
      </p:sp>
      <p:sp>
        <p:nvSpPr>
          <p:cNvPr id="2" name="Text Placeholder 1"/>
          <p:cNvSpPr>
            <a:spLocks noGrp="1"/>
          </p:cNvSpPr>
          <p:nvPr>
            <p:ph type="body" sz="quarter" idx="12"/>
          </p:nvPr>
        </p:nvSpPr>
        <p:spPr>
          <a:xfrm>
            <a:off x="7534276" y="4927514"/>
            <a:ext cx="4324350" cy="457199"/>
          </a:xfrm>
        </p:spPr>
        <p:txBody>
          <a:bodyPr/>
          <a:lstStyle/>
          <a:p>
            <a:r>
              <a:rPr lang="en-US" sz="2400" dirty="0" smtClean="0"/>
              <a:t>TYPICAL</a:t>
            </a:r>
            <a:endParaRPr lang="en-US" sz="2400" dirty="0"/>
          </a:p>
        </p:txBody>
      </p:sp>
      <p:graphicFrame>
        <p:nvGraphicFramePr>
          <p:cNvPr id="7" name="Chart 6"/>
          <p:cNvGraphicFramePr/>
          <p:nvPr>
            <p:extLst>
              <p:ext uri="{D42A27DB-BD31-4B8C-83A1-F6EECF244321}">
                <p14:modId xmlns:p14="http://schemas.microsoft.com/office/powerpoint/2010/main" val="2954175146"/>
              </p:ext>
            </p:extLst>
          </p:nvPr>
        </p:nvGraphicFramePr>
        <p:xfrm>
          <a:off x="234778" y="1429844"/>
          <a:ext cx="6877538" cy="44033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2439256723"/>
              </p:ext>
            </p:extLst>
          </p:nvPr>
        </p:nvGraphicFramePr>
        <p:xfrm>
          <a:off x="0" y="784257"/>
          <a:ext cx="7300770" cy="479084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4821354" y="1180246"/>
            <a:ext cx="1549379" cy="1269579"/>
            <a:chOff x="3835328" y="1194008"/>
            <a:chExt cx="1549379" cy="1269579"/>
          </a:xfrm>
        </p:grpSpPr>
        <p:sp>
          <p:nvSpPr>
            <p:cNvPr id="16" name="Rectangle 15"/>
            <p:cNvSpPr/>
            <p:nvPr/>
          </p:nvSpPr>
          <p:spPr>
            <a:xfrm>
              <a:off x="3835328" y="1194008"/>
              <a:ext cx="1354859" cy="923330"/>
            </a:xfrm>
            <a:prstGeom prst="rect">
              <a:avLst/>
            </a:prstGeom>
            <a:noFill/>
          </p:spPr>
          <p:txBody>
            <a:bodyPr wrap="none" lIns="91440" tIns="45720" rIns="91440" bIns="45720">
              <a:spAutoFit/>
            </a:bodyPr>
            <a:lstStyle/>
            <a:p>
              <a:pPr algn="ctr"/>
              <a:r>
                <a:rPr lang="en-US" sz="5400" b="1" cap="none" spc="-300" dirty="0" smtClean="0">
                  <a:ln w="0"/>
                  <a:solidFill>
                    <a:schemeClr val="bg2">
                      <a:lumMod val="25000"/>
                    </a:schemeClr>
                  </a:solidFill>
                  <a:effectLst>
                    <a:reflection blurRad="6350" stA="53000" endA="300" endPos="35500" dir="5400000" sy="-90000" algn="bl" rotWithShape="0"/>
                  </a:effectLst>
                </a:rPr>
                <a:t>21%</a:t>
              </a:r>
              <a:endParaRPr lang="en-US" sz="5400" b="1" cap="none" spc="-300" dirty="0">
                <a:ln w="0"/>
                <a:solidFill>
                  <a:schemeClr val="bg2">
                    <a:lumMod val="25000"/>
                  </a:schemeClr>
                </a:solidFill>
                <a:effectLst>
                  <a:reflection blurRad="6350" stA="53000" endA="300" endPos="35500" dir="5400000" sy="-90000" algn="bl" rotWithShape="0"/>
                </a:effectLst>
              </a:endParaRPr>
            </a:p>
          </p:txBody>
        </p:sp>
        <p:sp>
          <p:nvSpPr>
            <p:cNvPr id="3" name="TextBox 2"/>
            <p:cNvSpPr txBox="1"/>
            <p:nvPr/>
          </p:nvSpPr>
          <p:spPr>
            <a:xfrm>
              <a:off x="3885579" y="2001922"/>
              <a:ext cx="1499128" cy="461665"/>
            </a:xfrm>
            <a:prstGeom prst="rect">
              <a:avLst/>
            </a:prstGeom>
            <a:noFill/>
          </p:spPr>
          <p:txBody>
            <a:bodyPr wrap="none" rtlCol="0">
              <a:spAutoFit/>
            </a:bodyPr>
            <a:lstStyle/>
            <a:p>
              <a:r>
                <a:rPr lang="en-US" sz="2400" dirty="0" smtClean="0"/>
                <a:t>ENGAGED</a:t>
              </a:r>
              <a:endParaRPr lang="en-US" sz="2400" dirty="0"/>
            </a:p>
          </p:txBody>
        </p:sp>
      </p:grpSp>
      <p:sp>
        <p:nvSpPr>
          <p:cNvPr id="5" name="TextBox 4"/>
          <p:cNvSpPr txBox="1"/>
          <p:nvPr/>
        </p:nvSpPr>
        <p:spPr>
          <a:xfrm>
            <a:off x="321276" y="3771118"/>
            <a:ext cx="5523470" cy="2769989"/>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US" sz="2400" dirty="0"/>
              <a:t>Attend Mass regularly.</a:t>
            </a:r>
          </a:p>
          <a:p>
            <a:pPr marL="285750" lvl="0" indent="-285750">
              <a:spcAft>
                <a:spcPts val="1200"/>
              </a:spcAft>
              <a:buFont typeface="Arial" panose="020B0604020202020204" pitchFamily="34" charset="0"/>
              <a:buChar char="•"/>
            </a:pPr>
            <a:r>
              <a:rPr lang="en-US" sz="2400" dirty="0"/>
              <a:t>Invite others to parish activities.</a:t>
            </a:r>
          </a:p>
          <a:p>
            <a:pPr marL="285750" lvl="0" indent="-285750">
              <a:spcAft>
                <a:spcPts val="1200"/>
              </a:spcAft>
              <a:buFont typeface="Arial" panose="020B0604020202020204" pitchFamily="34" charset="0"/>
              <a:buChar char="•"/>
            </a:pPr>
            <a:r>
              <a:rPr lang="en-US" sz="2400" dirty="0"/>
              <a:t>Give generously of time, talent, and treasure.</a:t>
            </a:r>
          </a:p>
          <a:p>
            <a:pPr marL="285750" lvl="0" indent="-285750">
              <a:spcAft>
                <a:spcPts val="1200"/>
              </a:spcAft>
              <a:buFont typeface="Arial" panose="020B0604020202020204" pitchFamily="34" charset="0"/>
              <a:buChar char="•"/>
            </a:pPr>
            <a:r>
              <a:rPr lang="en-US" sz="2400" dirty="0"/>
              <a:t>Have a strong and healthy emotional connection to parish</a:t>
            </a:r>
            <a:r>
              <a:rPr lang="en-US" sz="2400" dirty="0" smtClean="0"/>
              <a:t>.</a:t>
            </a:r>
            <a:endParaRPr lang="en-US" sz="2400" dirty="0"/>
          </a:p>
        </p:txBody>
      </p:sp>
    </p:spTree>
    <p:extLst>
      <p:ext uri="{BB962C8B-B14F-4D97-AF65-F5344CB8AC3E}">
        <p14:creationId xmlns:p14="http://schemas.microsoft.com/office/powerpoint/2010/main" val="196478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p:cNvSpPr>
            <a:spLocks noGrp="1"/>
          </p:cNvSpPr>
          <p:nvPr>
            <p:ph type="body" sz="quarter" idx="11"/>
          </p:nvPr>
        </p:nvSpPr>
        <p:spPr>
          <a:xfrm>
            <a:off x="7534276" y="5242611"/>
            <a:ext cx="4324350" cy="590550"/>
          </a:xfrm>
        </p:spPr>
        <p:txBody>
          <a:bodyPr/>
          <a:lstStyle/>
          <a:p>
            <a:r>
              <a:rPr lang="en-US" sz="3200" b="1" dirty="0" smtClean="0">
                <a:solidFill>
                  <a:schemeClr val="tx1">
                    <a:lumMod val="85000"/>
                    <a:lumOff val="15000"/>
                  </a:schemeClr>
                </a:solidFill>
              </a:rPr>
              <a:t>Parish Engagement</a:t>
            </a:r>
            <a:endParaRPr lang="en-US" sz="3200" b="1" dirty="0">
              <a:solidFill>
                <a:schemeClr val="tx1">
                  <a:lumMod val="85000"/>
                  <a:lumOff val="15000"/>
                </a:schemeClr>
              </a:solidFill>
            </a:endParaRPr>
          </a:p>
        </p:txBody>
      </p:sp>
      <p:sp>
        <p:nvSpPr>
          <p:cNvPr id="2" name="Text Placeholder 1"/>
          <p:cNvSpPr>
            <a:spLocks noGrp="1"/>
          </p:cNvSpPr>
          <p:nvPr>
            <p:ph type="body" sz="quarter" idx="12"/>
          </p:nvPr>
        </p:nvSpPr>
        <p:spPr>
          <a:xfrm>
            <a:off x="7534276" y="4927514"/>
            <a:ext cx="4324350" cy="457199"/>
          </a:xfrm>
        </p:spPr>
        <p:txBody>
          <a:bodyPr/>
          <a:lstStyle/>
          <a:p>
            <a:r>
              <a:rPr lang="en-US" sz="2400" dirty="0" smtClean="0"/>
              <a:t>TYPICAL</a:t>
            </a:r>
            <a:endParaRPr lang="en-US" sz="2400" dirty="0"/>
          </a:p>
        </p:txBody>
      </p:sp>
      <p:graphicFrame>
        <p:nvGraphicFramePr>
          <p:cNvPr id="7" name="Chart 6"/>
          <p:cNvGraphicFramePr/>
          <p:nvPr>
            <p:extLst>
              <p:ext uri="{D42A27DB-BD31-4B8C-83A1-F6EECF244321}">
                <p14:modId xmlns:p14="http://schemas.microsoft.com/office/powerpoint/2010/main" val="2954175146"/>
              </p:ext>
            </p:extLst>
          </p:nvPr>
        </p:nvGraphicFramePr>
        <p:xfrm>
          <a:off x="234778" y="1429844"/>
          <a:ext cx="6877538" cy="44033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2012873731"/>
              </p:ext>
            </p:extLst>
          </p:nvPr>
        </p:nvGraphicFramePr>
        <p:xfrm>
          <a:off x="0" y="784257"/>
          <a:ext cx="7300770" cy="47908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94271" y="644858"/>
            <a:ext cx="5291674" cy="2400657"/>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US" sz="2400" dirty="0" smtClean="0"/>
              <a:t>Sporadic </a:t>
            </a:r>
            <a:r>
              <a:rPr lang="en-US" sz="2400" dirty="0"/>
              <a:t>Mass attendance</a:t>
            </a:r>
          </a:p>
          <a:p>
            <a:pPr marL="285750" lvl="0" indent="-285750">
              <a:spcAft>
                <a:spcPts val="1200"/>
              </a:spcAft>
              <a:buFont typeface="Arial" panose="020B0604020202020204" pitchFamily="34" charset="0"/>
              <a:buChar char="•"/>
            </a:pPr>
            <a:r>
              <a:rPr lang="en-US" sz="2400" dirty="0" smtClean="0"/>
              <a:t>Rarely/never </a:t>
            </a:r>
            <a:r>
              <a:rPr lang="en-US" sz="2400" dirty="0"/>
              <a:t>invite others</a:t>
            </a:r>
          </a:p>
          <a:p>
            <a:pPr marL="285750" lvl="0" indent="-285750">
              <a:spcAft>
                <a:spcPts val="1200"/>
              </a:spcAft>
              <a:buFont typeface="Arial" panose="020B0604020202020204" pitchFamily="34" charset="0"/>
              <a:buChar char="•"/>
            </a:pPr>
            <a:r>
              <a:rPr lang="en-US" sz="2400" dirty="0" smtClean="0"/>
              <a:t>Limited </a:t>
            </a:r>
            <a:r>
              <a:rPr lang="en-US" sz="2400" dirty="0"/>
              <a:t>sharing of time, talent, and treasure</a:t>
            </a:r>
          </a:p>
          <a:p>
            <a:pPr marL="285750" lvl="0" indent="-285750">
              <a:spcAft>
                <a:spcPts val="1200"/>
              </a:spcAft>
              <a:buFont typeface="Arial" panose="020B0604020202020204" pitchFamily="34" charset="0"/>
              <a:buChar char="•"/>
            </a:pPr>
            <a:r>
              <a:rPr lang="en-US" sz="2400" dirty="0" smtClean="0"/>
              <a:t>Less </a:t>
            </a:r>
            <a:r>
              <a:rPr lang="en-US" sz="2400" dirty="0"/>
              <a:t>connected emotionally</a:t>
            </a:r>
          </a:p>
        </p:txBody>
      </p:sp>
      <p:sp>
        <p:nvSpPr>
          <p:cNvPr id="11" name="Rectangle 10"/>
          <p:cNvSpPr/>
          <p:nvPr/>
        </p:nvSpPr>
        <p:spPr>
          <a:xfrm>
            <a:off x="3002010" y="3799152"/>
            <a:ext cx="1470274" cy="923330"/>
          </a:xfrm>
          <a:prstGeom prst="rect">
            <a:avLst/>
          </a:prstGeom>
          <a:noFill/>
        </p:spPr>
        <p:txBody>
          <a:bodyPr wrap="none" lIns="91440" tIns="45720" rIns="91440" bIns="45720">
            <a:spAutoFit/>
          </a:bodyPr>
          <a:lstStyle/>
          <a:p>
            <a:pPr algn="ctr"/>
            <a:r>
              <a:rPr lang="en-US" sz="5400" b="1" cap="none" spc="0" dirty="0" smtClean="0">
                <a:ln w="0"/>
                <a:solidFill>
                  <a:schemeClr val="bg2">
                    <a:lumMod val="25000"/>
                  </a:schemeClr>
                </a:solidFill>
                <a:effectLst>
                  <a:reflection blurRad="6350" stA="53000" endA="300" endPos="35500" dir="5400000" sy="-90000" algn="bl" rotWithShape="0"/>
                </a:effectLst>
              </a:rPr>
              <a:t>49%</a:t>
            </a:r>
            <a:endParaRPr lang="en-US" sz="5400" b="1" cap="none" spc="0" dirty="0">
              <a:ln w="0"/>
              <a:solidFill>
                <a:schemeClr val="bg2">
                  <a:lumMod val="25000"/>
                </a:schemeClr>
              </a:solidFill>
              <a:effectLst>
                <a:reflection blurRad="6350" stA="53000" endA="300" endPos="35500" dir="5400000" sy="-90000" algn="bl" rotWithShape="0"/>
              </a:effectLst>
            </a:endParaRPr>
          </a:p>
        </p:txBody>
      </p:sp>
      <p:sp>
        <p:nvSpPr>
          <p:cNvPr id="12" name="TextBox 11"/>
          <p:cNvSpPr txBox="1"/>
          <p:nvPr/>
        </p:nvSpPr>
        <p:spPr>
          <a:xfrm>
            <a:off x="2652940" y="4575914"/>
            <a:ext cx="2168414" cy="830997"/>
          </a:xfrm>
          <a:prstGeom prst="rect">
            <a:avLst/>
          </a:prstGeom>
          <a:noFill/>
        </p:spPr>
        <p:txBody>
          <a:bodyPr wrap="none" rtlCol="0">
            <a:spAutoFit/>
          </a:bodyPr>
          <a:lstStyle/>
          <a:p>
            <a:pPr algn="ctr"/>
            <a:r>
              <a:rPr lang="en-US" sz="2400" dirty="0" smtClean="0"/>
              <a:t>NOT ENGAGED</a:t>
            </a:r>
          </a:p>
          <a:p>
            <a:pPr algn="ctr"/>
            <a:r>
              <a:rPr lang="en-US" sz="2400" i="1" dirty="0" smtClean="0"/>
              <a:t>(YET?)</a:t>
            </a:r>
            <a:endParaRPr lang="en-US" sz="2400" i="1" dirty="0"/>
          </a:p>
        </p:txBody>
      </p:sp>
    </p:spTree>
    <p:extLst>
      <p:ext uri="{BB962C8B-B14F-4D97-AF65-F5344CB8AC3E}">
        <p14:creationId xmlns:p14="http://schemas.microsoft.com/office/powerpoint/2010/main" val="64583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p:cNvSpPr>
            <a:spLocks noGrp="1"/>
          </p:cNvSpPr>
          <p:nvPr>
            <p:ph type="body" sz="quarter" idx="11"/>
          </p:nvPr>
        </p:nvSpPr>
        <p:spPr>
          <a:xfrm>
            <a:off x="7534276" y="5242611"/>
            <a:ext cx="4324350" cy="590550"/>
          </a:xfrm>
        </p:spPr>
        <p:txBody>
          <a:bodyPr/>
          <a:lstStyle/>
          <a:p>
            <a:r>
              <a:rPr lang="en-US" sz="3200" b="1" dirty="0" smtClean="0">
                <a:solidFill>
                  <a:schemeClr val="tx1">
                    <a:lumMod val="85000"/>
                    <a:lumOff val="15000"/>
                  </a:schemeClr>
                </a:solidFill>
              </a:rPr>
              <a:t>Parish Engagement</a:t>
            </a:r>
            <a:endParaRPr lang="en-US" sz="3200" b="1" dirty="0">
              <a:solidFill>
                <a:schemeClr val="tx1">
                  <a:lumMod val="85000"/>
                  <a:lumOff val="15000"/>
                </a:schemeClr>
              </a:solidFill>
            </a:endParaRPr>
          </a:p>
        </p:txBody>
      </p:sp>
      <p:sp>
        <p:nvSpPr>
          <p:cNvPr id="2" name="Text Placeholder 1"/>
          <p:cNvSpPr>
            <a:spLocks noGrp="1"/>
          </p:cNvSpPr>
          <p:nvPr>
            <p:ph type="body" sz="quarter" idx="12"/>
          </p:nvPr>
        </p:nvSpPr>
        <p:spPr>
          <a:xfrm>
            <a:off x="7534276" y="4927514"/>
            <a:ext cx="4324350" cy="457199"/>
          </a:xfrm>
        </p:spPr>
        <p:txBody>
          <a:bodyPr/>
          <a:lstStyle/>
          <a:p>
            <a:r>
              <a:rPr lang="en-US" sz="2400" dirty="0" smtClean="0"/>
              <a:t>TYPICAL</a:t>
            </a:r>
            <a:endParaRPr lang="en-US" sz="2400" dirty="0"/>
          </a:p>
        </p:txBody>
      </p:sp>
      <p:graphicFrame>
        <p:nvGraphicFramePr>
          <p:cNvPr id="7" name="Chart 6"/>
          <p:cNvGraphicFramePr/>
          <p:nvPr>
            <p:extLst>
              <p:ext uri="{D42A27DB-BD31-4B8C-83A1-F6EECF244321}">
                <p14:modId xmlns:p14="http://schemas.microsoft.com/office/powerpoint/2010/main" val="2954175146"/>
              </p:ext>
            </p:extLst>
          </p:nvPr>
        </p:nvGraphicFramePr>
        <p:xfrm>
          <a:off x="234778" y="1429844"/>
          <a:ext cx="6877538" cy="44033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2083955092"/>
              </p:ext>
            </p:extLst>
          </p:nvPr>
        </p:nvGraphicFramePr>
        <p:xfrm>
          <a:off x="0" y="1031397"/>
          <a:ext cx="7300770" cy="4790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824880637"/>
              </p:ext>
            </p:extLst>
          </p:nvPr>
        </p:nvGraphicFramePr>
        <p:xfrm>
          <a:off x="0" y="784257"/>
          <a:ext cx="7300770" cy="4790840"/>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oup 13"/>
          <p:cNvGrpSpPr/>
          <p:nvPr/>
        </p:nvGrpSpPr>
        <p:grpSpPr>
          <a:xfrm>
            <a:off x="398125" y="1556337"/>
            <a:ext cx="1920719" cy="1588560"/>
            <a:chOff x="981879" y="1655673"/>
            <a:chExt cx="1920719" cy="1588560"/>
          </a:xfrm>
        </p:grpSpPr>
        <p:sp>
          <p:nvSpPr>
            <p:cNvPr id="15" name="Rectangle 14"/>
            <p:cNvSpPr/>
            <p:nvPr/>
          </p:nvSpPr>
          <p:spPr>
            <a:xfrm>
              <a:off x="981879" y="1655673"/>
              <a:ext cx="1470274" cy="923330"/>
            </a:xfrm>
            <a:prstGeom prst="rect">
              <a:avLst/>
            </a:prstGeom>
            <a:noFill/>
          </p:spPr>
          <p:txBody>
            <a:bodyPr wrap="none" lIns="91440" tIns="45720" rIns="91440" bIns="45720">
              <a:spAutoFit/>
            </a:bodyPr>
            <a:lstStyle/>
            <a:p>
              <a:pPr algn="ctr"/>
              <a:r>
                <a:rPr lang="en-US" sz="5400" b="1" cap="none" spc="0" dirty="0" smtClean="0">
                  <a:ln w="0"/>
                  <a:solidFill>
                    <a:schemeClr val="bg2">
                      <a:lumMod val="25000"/>
                    </a:schemeClr>
                  </a:solidFill>
                  <a:effectLst>
                    <a:reflection blurRad="6350" stA="53000" endA="300" endPos="35500" dir="5400000" sy="-90000" algn="bl" rotWithShape="0"/>
                  </a:effectLst>
                </a:rPr>
                <a:t>30%</a:t>
              </a:r>
              <a:endParaRPr lang="en-US" sz="5400" b="1" cap="none" spc="0" dirty="0">
                <a:ln w="0"/>
                <a:solidFill>
                  <a:schemeClr val="bg2">
                    <a:lumMod val="25000"/>
                  </a:schemeClr>
                </a:solidFill>
                <a:effectLst>
                  <a:reflection blurRad="6350" stA="53000" endA="300" endPos="35500" dir="5400000" sy="-90000" algn="bl" rotWithShape="0"/>
                </a:effectLst>
              </a:endParaRPr>
            </a:p>
          </p:txBody>
        </p:sp>
        <p:sp>
          <p:nvSpPr>
            <p:cNvPr id="16" name="TextBox 15"/>
            <p:cNvSpPr txBox="1"/>
            <p:nvPr/>
          </p:nvSpPr>
          <p:spPr>
            <a:xfrm>
              <a:off x="981879" y="2413236"/>
              <a:ext cx="1920719" cy="830997"/>
            </a:xfrm>
            <a:prstGeom prst="rect">
              <a:avLst/>
            </a:prstGeom>
            <a:noFill/>
          </p:spPr>
          <p:txBody>
            <a:bodyPr wrap="none" rtlCol="0">
              <a:spAutoFit/>
            </a:bodyPr>
            <a:lstStyle/>
            <a:p>
              <a:r>
                <a:rPr lang="en-US" sz="2400" dirty="0" smtClean="0"/>
                <a:t>ACTIVELY</a:t>
              </a:r>
            </a:p>
            <a:p>
              <a:r>
                <a:rPr lang="en-US" sz="2400" dirty="0" smtClean="0"/>
                <a:t>DISENGAGED</a:t>
              </a:r>
              <a:endParaRPr lang="en-US" sz="2400" dirty="0"/>
            </a:p>
          </p:txBody>
        </p:sp>
      </p:grpSp>
      <p:sp>
        <p:nvSpPr>
          <p:cNvPr id="5" name="TextBox 4"/>
          <p:cNvSpPr txBox="1"/>
          <p:nvPr/>
        </p:nvSpPr>
        <p:spPr>
          <a:xfrm>
            <a:off x="2097090" y="4032728"/>
            <a:ext cx="5069830" cy="2246769"/>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US" sz="2400" dirty="0" smtClean="0"/>
              <a:t>Attend </a:t>
            </a:r>
            <a:r>
              <a:rPr lang="en-US" sz="2400" dirty="0"/>
              <a:t>Mass 2 or 3 times a year</a:t>
            </a:r>
          </a:p>
          <a:p>
            <a:pPr marL="285750" lvl="0" indent="-285750">
              <a:spcAft>
                <a:spcPts val="1200"/>
              </a:spcAft>
              <a:buFont typeface="Arial" panose="020B0604020202020204" pitchFamily="34" charset="0"/>
              <a:buChar char="•"/>
            </a:pPr>
            <a:r>
              <a:rPr lang="en-US" sz="2400" dirty="0" smtClean="0"/>
              <a:t>Share </a:t>
            </a:r>
            <a:r>
              <a:rPr lang="en-US" sz="2400" dirty="0"/>
              <a:t>little to none of time, talent and treasure</a:t>
            </a:r>
          </a:p>
          <a:p>
            <a:pPr marL="285750" lvl="0" indent="-285750">
              <a:spcAft>
                <a:spcPts val="1200"/>
              </a:spcAft>
              <a:buFont typeface="Arial" panose="020B0604020202020204" pitchFamily="34" charset="0"/>
              <a:buChar char="•"/>
            </a:pPr>
            <a:r>
              <a:rPr lang="en-US" sz="2400" dirty="0" smtClean="0"/>
              <a:t>Unhappy </a:t>
            </a:r>
            <a:r>
              <a:rPr lang="en-US" sz="2400" dirty="0"/>
              <a:t>with parish (unconnected emotionally)</a:t>
            </a:r>
          </a:p>
        </p:txBody>
      </p:sp>
    </p:spTree>
    <p:extLst>
      <p:ext uri="{BB962C8B-B14F-4D97-AF65-F5344CB8AC3E}">
        <p14:creationId xmlns:p14="http://schemas.microsoft.com/office/powerpoint/2010/main" val="29128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1"/>
          </p:nvPr>
        </p:nvSpPr>
        <p:spPr>
          <a:xfrm>
            <a:off x="7534276" y="1096662"/>
            <a:ext cx="4324350" cy="590550"/>
          </a:xfrm>
        </p:spPr>
        <p:txBody>
          <a:bodyPr/>
          <a:lstStyle/>
          <a:p>
            <a:r>
              <a:rPr lang="en-US" b="1" dirty="0" smtClean="0">
                <a:solidFill>
                  <a:schemeClr val="tx1">
                    <a:lumMod val="85000"/>
                    <a:lumOff val="15000"/>
                  </a:schemeClr>
                </a:solidFill>
              </a:rPr>
              <a:t>Introduction</a:t>
            </a:r>
            <a:endParaRPr lang="en-US" b="1" dirty="0">
              <a:solidFill>
                <a:schemeClr val="tx1">
                  <a:lumMod val="85000"/>
                  <a:lumOff val="15000"/>
                </a:schemeClr>
              </a:solidFill>
            </a:endParaRPr>
          </a:p>
        </p:txBody>
      </p:sp>
      <p:sp>
        <p:nvSpPr>
          <p:cNvPr id="19" name="Text Placeholder 18"/>
          <p:cNvSpPr>
            <a:spLocks noGrp="1"/>
          </p:cNvSpPr>
          <p:nvPr>
            <p:ph type="body" sz="quarter" idx="12"/>
          </p:nvPr>
        </p:nvSpPr>
        <p:spPr>
          <a:xfrm>
            <a:off x="1012520" y="3155185"/>
            <a:ext cx="4704028" cy="1690746"/>
          </a:xfrm>
          <a:prstGeom prst="rect">
            <a:avLst/>
          </a:prstGeom>
        </p:spPr>
        <p:txBody>
          <a:bodyPr anchor="ctr"/>
          <a:lstStyle/>
          <a:p>
            <a:pPr marL="0" indent="0" algn="ctr">
              <a:spcBef>
                <a:spcPts val="4200"/>
              </a:spcBef>
              <a:buNone/>
            </a:pPr>
            <a:r>
              <a:rPr lang="en-US" sz="2800" dirty="0" smtClean="0">
                <a:solidFill>
                  <a:schemeClr val="tx1"/>
                </a:solidFill>
              </a:rPr>
              <a:t>Parish </a:t>
            </a:r>
            <a:r>
              <a:rPr lang="en-US" sz="2800" dirty="0">
                <a:solidFill>
                  <a:schemeClr val="tx1"/>
                </a:solidFill>
              </a:rPr>
              <a:t>communications make or break parishioner engagement.</a:t>
            </a:r>
          </a:p>
        </p:txBody>
      </p:sp>
      <p:sp>
        <p:nvSpPr>
          <p:cNvPr id="2" name="Rectangle 1"/>
          <p:cNvSpPr/>
          <p:nvPr/>
        </p:nvSpPr>
        <p:spPr>
          <a:xfrm>
            <a:off x="1012520" y="1096662"/>
            <a:ext cx="4820722" cy="1815882"/>
          </a:xfrm>
          <a:prstGeom prst="rect">
            <a:avLst/>
          </a:prstGeom>
        </p:spPr>
        <p:txBody>
          <a:bodyPr wrap="square">
            <a:spAutoFit/>
          </a:bodyPr>
          <a:lstStyle/>
          <a:p>
            <a:pPr algn="ctr"/>
            <a:r>
              <a:rPr lang="en-US" sz="2800" dirty="0"/>
              <a:t>Engaged parishioners are key to the strength and growth of your parish’s stewardship and mission.</a:t>
            </a:r>
          </a:p>
        </p:txBody>
      </p:sp>
    </p:spTree>
    <p:extLst>
      <p:ext uri="{BB962C8B-B14F-4D97-AF65-F5344CB8AC3E}">
        <p14:creationId xmlns:p14="http://schemas.microsoft.com/office/powerpoint/2010/main" val="3704216993"/>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l="25000"/>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47651" y="5242983"/>
            <a:ext cx="4324350" cy="590550"/>
          </a:xfrm>
        </p:spPr>
        <p:txBody>
          <a:bodyPr/>
          <a:lstStyle/>
          <a:p>
            <a:r>
              <a:rPr lang="en-US" dirty="0" smtClean="0"/>
              <a:t>Creating a Strategy</a:t>
            </a:r>
            <a:endParaRPr lang="en-US" dirty="0"/>
          </a:p>
        </p:txBody>
      </p:sp>
      <p:sp>
        <p:nvSpPr>
          <p:cNvPr id="6" name="TextBox 5"/>
          <p:cNvSpPr txBox="1"/>
          <p:nvPr/>
        </p:nvSpPr>
        <p:spPr>
          <a:xfrm>
            <a:off x="5605603" y="4252950"/>
            <a:ext cx="6850007" cy="2308324"/>
          </a:xfrm>
          <a:prstGeom prst="rect">
            <a:avLst/>
          </a:prstGeom>
          <a:solidFill>
            <a:schemeClr val="bg1">
              <a:alpha val="76000"/>
            </a:schemeClr>
          </a:solidFill>
        </p:spPr>
        <p:txBody>
          <a:bodyPr wrap="square" rtlCol="0">
            <a:spAutoFit/>
          </a:bodyPr>
          <a:lstStyle/>
          <a:p>
            <a:pPr lvl="0"/>
            <a:r>
              <a:rPr lang="en-US" sz="2400" dirty="0" smtClean="0"/>
              <a:t>Active </a:t>
            </a:r>
            <a:r>
              <a:rPr lang="en-US" sz="2400" dirty="0"/>
              <a:t>families	</a:t>
            </a:r>
          </a:p>
          <a:p>
            <a:pPr lvl="0"/>
            <a:r>
              <a:rPr lang="en-US" sz="2400" dirty="0"/>
              <a:t>Inactive families</a:t>
            </a:r>
          </a:p>
          <a:p>
            <a:pPr lvl="0"/>
            <a:r>
              <a:rPr lang="en-US" sz="2400" dirty="0"/>
              <a:t>Young adults</a:t>
            </a:r>
          </a:p>
          <a:p>
            <a:pPr lvl="0"/>
            <a:r>
              <a:rPr lang="en-US" sz="2400" dirty="0"/>
              <a:t>Teens/Youth</a:t>
            </a:r>
          </a:p>
          <a:p>
            <a:pPr lvl="0"/>
            <a:r>
              <a:rPr lang="en-US" sz="2400" dirty="0"/>
              <a:t>Seniors	</a:t>
            </a:r>
          </a:p>
          <a:p>
            <a:pPr lvl="0"/>
            <a:r>
              <a:rPr lang="en-US" sz="2400" dirty="0"/>
              <a:t>Broader </a:t>
            </a:r>
            <a:r>
              <a:rPr lang="en-US" sz="2400" dirty="0" smtClean="0"/>
              <a:t>community</a:t>
            </a:r>
            <a:endParaRPr lang="en-US" sz="2400" dirty="0"/>
          </a:p>
        </p:txBody>
      </p:sp>
      <p:sp>
        <p:nvSpPr>
          <p:cNvPr id="8" name="Rectangle 7"/>
          <p:cNvSpPr/>
          <p:nvPr/>
        </p:nvSpPr>
        <p:spPr>
          <a:xfrm>
            <a:off x="6877072" y="190548"/>
            <a:ext cx="5314928" cy="523220"/>
          </a:xfrm>
          <a:prstGeom prst="rect">
            <a:avLst/>
          </a:prstGeom>
          <a:solidFill>
            <a:schemeClr val="bg1">
              <a:alpha val="75000"/>
            </a:schemeClr>
          </a:solidFill>
        </p:spPr>
        <p:txBody>
          <a:bodyPr wrap="square">
            <a:spAutoFit/>
          </a:bodyPr>
          <a:lstStyle/>
          <a:p>
            <a:r>
              <a:rPr lang="en-US" sz="2800" b="1" dirty="0"/>
              <a:t>Define your target audience.</a:t>
            </a:r>
          </a:p>
        </p:txBody>
      </p:sp>
      <p:sp>
        <p:nvSpPr>
          <p:cNvPr id="9" name="Rectangle 8"/>
          <p:cNvSpPr/>
          <p:nvPr/>
        </p:nvSpPr>
        <p:spPr>
          <a:xfrm>
            <a:off x="8571985" y="4437616"/>
            <a:ext cx="3389356" cy="1938992"/>
          </a:xfrm>
          <a:prstGeom prst="rect">
            <a:avLst/>
          </a:prstGeom>
          <a:noFill/>
        </p:spPr>
        <p:txBody>
          <a:bodyPr wrap="square">
            <a:spAutoFit/>
          </a:bodyPr>
          <a:lstStyle/>
          <a:p>
            <a:r>
              <a:rPr lang="en-US" sz="2400" b="1" i="1" dirty="0">
                <a:solidFill>
                  <a:srgbClr val="8E436A"/>
                </a:solidFill>
              </a:rPr>
              <a:t>The more specifically you target your </a:t>
            </a:r>
            <a:r>
              <a:rPr lang="en-US" sz="2400" b="1" i="1" dirty="0" smtClean="0">
                <a:solidFill>
                  <a:srgbClr val="8E436A"/>
                </a:solidFill>
              </a:rPr>
              <a:t>audience, </a:t>
            </a:r>
            <a:r>
              <a:rPr lang="en-US" sz="2400" b="1" i="1" dirty="0">
                <a:solidFill>
                  <a:srgbClr val="8E436A"/>
                </a:solidFill>
              </a:rPr>
              <a:t>the more your message will resonate.</a:t>
            </a:r>
          </a:p>
        </p:txBody>
      </p:sp>
    </p:spTree>
    <p:extLst>
      <p:ext uri="{BB962C8B-B14F-4D97-AF65-F5344CB8AC3E}">
        <p14:creationId xmlns:p14="http://schemas.microsoft.com/office/powerpoint/2010/main" val="25914392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787245" y="277331"/>
            <a:ext cx="4171146" cy="2731796"/>
            <a:chOff x="7853515" y="277331"/>
            <a:chExt cx="4171146" cy="2731796"/>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1905" y="277331"/>
              <a:ext cx="3032756" cy="2731796"/>
            </a:xfrm>
            <a:prstGeom prst="rect">
              <a:avLst/>
            </a:prstGeom>
          </p:spPr>
        </p:pic>
        <p:cxnSp>
          <p:nvCxnSpPr>
            <p:cNvPr id="10" name="Straight Arrow Connector 9"/>
            <p:cNvCxnSpPr/>
            <p:nvPr/>
          </p:nvCxnSpPr>
          <p:spPr>
            <a:xfrm>
              <a:off x="7853515" y="2878929"/>
              <a:ext cx="885232" cy="195"/>
            </a:xfrm>
            <a:prstGeom prst="straightConnector1">
              <a:avLst/>
            </a:prstGeom>
            <a:ln w="444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732" y="313294"/>
            <a:ext cx="2842788" cy="2706130"/>
          </a:xfrm>
          <a:prstGeom prst="rect">
            <a:avLst/>
          </a:prstGeom>
        </p:spPr>
      </p:pic>
      <p:sp>
        <p:nvSpPr>
          <p:cNvPr id="13" name="TextBox 12"/>
          <p:cNvSpPr txBox="1"/>
          <p:nvPr/>
        </p:nvSpPr>
        <p:spPr>
          <a:xfrm>
            <a:off x="387732" y="3257621"/>
            <a:ext cx="3022686" cy="2585323"/>
          </a:xfrm>
          <a:prstGeom prst="rect">
            <a:avLst/>
          </a:prstGeom>
          <a:noFill/>
        </p:spPr>
        <p:txBody>
          <a:bodyPr wrap="square" rtlCol="0">
            <a:spAutoFit/>
          </a:bodyPr>
          <a:lstStyle/>
          <a:p>
            <a:pPr>
              <a:spcAft>
                <a:spcPts val="1200"/>
              </a:spcAft>
            </a:pPr>
            <a:r>
              <a:rPr lang="en-US" sz="2400" b="1" dirty="0">
                <a:solidFill>
                  <a:srgbClr val="6D9280"/>
                </a:solidFill>
              </a:rPr>
              <a:t>Start small.</a:t>
            </a:r>
          </a:p>
          <a:p>
            <a:pPr marL="285750" lvl="0" indent="-285750">
              <a:spcAft>
                <a:spcPts val="1200"/>
              </a:spcAft>
              <a:buFont typeface="Arial" panose="020B0604020202020204" pitchFamily="34" charset="0"/>
              <a:buChar char="•"/>
            </a:pPr>
            <a:r>
              <a:rPr lang="en-US" dirty="0" smtClean="0"/>
              <a:t>Easier </a:t>
            </a:r>
            <a:r>
              <a:rPr lang="en-US" dirty="0"/>
              <a:t>to gauge the effectiveness of your message to a smaller group.</a:t>
            </a:r>
          </a:p>
          <a:p>
            <a:pPr marL="285750" lvl="0" indent="-285750">
              <a:spcAft>
                <a:spcPts val="1200"/>
              </a:spcAft>
              <a:buFont typeface="Arial" panose="020B0604020202020204" pitchFamily="34" charset="0"/>
              <a:buChar char="•"/>
            </a:pPr>
            <a:r>
              <a:rPr lang="en-US" dirty="0"/>
              <a:t>Expand later if needed.</a:t>
            </a:r>
          </a:p>
          <a:p>
            <a:pPr>
              <a:spcAft>
                <a:spcPts val="1200"/>
              </a:spcAft>
            </a:pPr>
            <a:endParaRPr lang="en-US" dirty="0"/>
          </a:p>
        </p:txBody>
      </p:sp>
      <p:sp>
        <p:nvSpPr>
          <p:cNvPr id="16" name="TextBox 15"/>
          <p:cNvSpPr txBox="1"/>
          <p:nvPr/>
        </p:nvSpPr>
        <p:spPr>
          <a:xfrm>
            <a:off x="3672477" y="3257621"/>
            <a:ext cx="3285914" cy="3231654"/>
          </a:xfrm>
          <a:prstGeom prst="rect">
            <a:avLst/>
          </a:prstGeom>
          <a:noFill/>
        </p:spPr>
        <p:txBody>
          <a:bodyPr wrap="square" rtlCol="0">
            <a:spAutoFit/>
          </a:bodyPr>
          <a:lstStyle/>
          <a:p>
            <a:pPr>
              <a:spcAft>
                <a:spcPts val="1200"/>
              </a:spcAft>
            </a:pPr>
            <a:r>
              <a:rPr lang="en-US" sz="2400" b="1" dirty="0">
                <a:solidFill>
                  <a:srgbClr val="6D9280"/>
                </a:solidFill>
              </a:rPr>
              <a:t>Speak with a </a:t>
            </a:r>
            <a:r>
              <a:rPr lang="en-US" sz="2400" b="1" dirty="0" smtClean="0">
                <a:solidFill>
                  <a:srgbClr val="6D9280"/>
                </a:solidFill>
              </a:rPr>
              <a:t> credible </a:t>
            </a:r>
            <a:r>
              <a:rPr lang="en-US" sz="2400" b="1" dirty="0">
                <a:solidFill>
                  <a:srgbClr val="6D9280"/>
                </a:solidFill>
              </a:rPr>
              <a:t>voice</a:t>
            </a:r>
            <a:r>
              <a:rPr lang="en-US" sz="2400" b="1" dirty="0" smtClean="0">
                <a:solidFill>
                  <a:srgbClr val="6D9280"/>
                </a:solidFill>
              </a:rPr>
              <a:t>.</a:t>
            </a:r>
          </a:p>
          <a:p>
            <a:pPr marL="285750" indent="-285750">
              <a:spcAft>
                <a:spcPts val="1200"/>
              </a:spcAft>
              <a:buFont typeface="Arial" panose="020B0604020202020204" pitchFamily="34" charset="0"/>
              <a:buChar char="•"/>
            </a:pPr>
            <a:r>
              <a:rPr lang="en-US" dirty="0" smtClean="0"/>
              <a:t>Involve </a:t>
            </a:r>
            <a:r>
              <a:rPr lang="en-US" dirty="0"/>
              <a:t>representatives from your primary audience in the campaign.</a:t>
            </a:r>
          </a:p>
          <a:p>
            <a:pPr marL="285750" indent="-285750">
              <a:spcAft>
                <a:spcPts val="1200"/>
              </a:spcAft>
              <a:buFont typeface="Arial" panose="020B0604020202020204" pitchFamily="34" charset="0"/>
              <a:buChar char="•"/>
            </a:pPr>
            <a:r>
              <a:rPr lang="en-US" dirty="0" smtClean="0"/>
              <a:t>A </a:t>
            </a:r>
            <a:r>
              <a:rPr lang="en-US" dirty="0"/>
              <a:t>trusted voice adds credibility and carries the message deeper.</a:t>
            </a:r>
          </a:p>
          <a:p>
            <a:pPr>
              <a:spcAft>
                <a:spcPts val="1200"/>
              </a:spcAft>
            </a:pPr>
            <a:endParaRPr lang="en-US" dirty="0"/>
          </a:p>
        </p:txBody>
      </p:sp>
      <p:sp>
        <p:nvSpPr>
          <p:cNvPr id="25" name="Text Placeholder 3"/>
          <p:cNvSpPr>
            <a:spLocks noGrp="1"/>
          </p:cNvSpPr>
          <p:nvPr>
            <p:ph type="body" sz="quarter" idx="11"/>
          </p:nvPr>
        </p:nvSpPr>
        <p:spPr>
          <a:xfrm>
            <a:off x="7649348" y="5083262"/>
            <a:ext cx="4324350" cy="590550"/>
          </a:xfrm>
        </p:spPr>
        <p:txBody>
          <a:bodyPr/>
          <a:lstStyle/>
          <a:p>
            <a:r>
              <a:rPr lang="en-US" dirty="0" smtClean="0"/>
              <a:t>Creating a Strategy</a:t>
            </a:r>
            <a:endParaRPr lang="en-US" dirty="0"/>
          </a:p>
        </p:txBody>
      </p:sp>
    </p:spTree>
    <p:extLst>
      <p:ext uri="{BB962C8B-B14F-4D97-AF65-F5344CB8AC3E}">
        <p14:creationId xmlns:p14="http://schemas.microsoft.com/office/powerpoint/2010/main" val="1543839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7845356" y="277331"/>
            <a:ext cx="3500876" cy="6159985"/>
            <a:chOff x="8081839" y="313294"/>
            <a:chExt cx="3500876" cy="6159985"/>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37426" y="313294"/>
              <a:ext cx="2439619" cy="3332445"/>
            </a:xfrm>
            <a:prstGeom prst="rect">
              <a:avLst/>
            </a:prstGeom>
          </p:spPr>
        </p:pic>
        <p:sp>
          <p:nvSpPr>
            <p:cNvPr id="2" name="Rectangle 1"/>
            <p:cNvSpPr/>
            <p:nvPr/>
          </p:nvSpPr>
          <p:spPr>
            <a:xfrm>
              <a:off x="8081839" y="5549949"/>
              <a:ext cx="3500876" cy="923330"/>
            </a:xfrm>
            <a:prstGeom prst="rect">
              <a:avLst/>
            </a:prstGeom>
          </p:spPr>
          <p:txBody>
            <a:bodyPr wrap="square">
              <a:spAutoFit/>
            </a:bodyPr>
            <a:lstStyle/>
            <a:p>
              <a:pPr>
                <a:spcAft>
                  <a:spcPts val="1200"/>
                </a:spcAft>
              </a:pPr>
              <a:r>
                <a:rPr lang="en-US" i="1" dirty="0"/>
                <a:t>Example: If your primary audience is teens, your secondary audience is parents.</a:t>
              </a:r>
            </a:p>
          </p:txBody>
        </p:sp>
      </p:grpSp>
      <p:grpSp>
        <p:nvGrpSpPr>
          <p:cNvPr id="22" name="Group 21"/>
          <p:cNvGrpSpPr/>
          <p:nvPr/>
        </p:nvGrpSpPr>
        <p:grpSpPr>
          <a:xfrm>
            <a:off x="2787245" y="277331"/>
            <a:ext cx="4171146" cy="2731796"/>
            <a:chOff x="7853515" y="277331"/>
            <a:chExt cx="4171146" cy="2731796"/>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1905" y="277331"/>
              <a:ext cx="3032756" cy="2731796"/>
            </a:xfrm>
            <a:prstGeom prst="rect">
              <a:avLst/>
            </a:prstGeom>
          </p:spPr>
        </p:pic>
        <p:cxnSp>
          <p:nvCxnSpPr>
            <p:cNvPr id="10" name="Straight Arrow Connector 9"/>
            <p:cNvCxnSpPr/>
            <p:nvPr/>
          </p:nvCxnSpPr>
          <p:spPr>
            <a:xfrm>
              <a:off x="7853515" y="2878929"/>
              <a:ext cx="885232" cy="195"/>
            </a:xfrm>
            <a:prstGeom prst="straightConnector1">
              <a:avLst/>
            </a:prstGeom>
            <a:ln w="444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732" y="313294"/>
            <a:ext cx="2842788" cy="2706130"/>
          </a:xfrm>
          <a:prstGeom prst="rect">
            <a:avLst/>
          </a:prstGeom>
        </p:spPr>
      </p:pic>
      <p:sp>
        <p:nvSpPr>
          <p:cNvPr id="13" name="TextBox 12"/>
          <p:cNvSpPr txBox="1"/>
          <p:nvPr/>
        </p:nvSpPr>
        <p:spPr>
          <a:xfrm>
            <a:off x="387732" y="3257621"/>
            <a:ext cx="3022686" cy="2585323"/>
          </a:xfrm>
          <a:prstGeom prst="rect">
            <a:avLst/>
          </a:prstGeom>
          <a:noFill/>
        </p:spPr>
        <p:txBody>
          <a:bodyPr wrap="square" rtlCol="0">
            <a:spAutoFit/>
          </a:bodyPr>
          <a:lstStyle/>
          <a:p>
            <a:pPr>
              <a:spcAft>
                <a:spcPts val="1200"/>
              </a:spcAft>
            </a:pPr>
            <a:r>
              <a:rPr lang="en-US" sz="2400" b="1" dirty="0">
                <a:solidFill>
                  <a:srgbClr val="6D9280"/>
                </a:solidFill>
              </a:rPr>
              <a:t>Start small.</a:t>
            </a:r>
          </a:p>
          <a:p>
            <a:pPr marL="285750" lvl="0" indent="-285750">
              <a:spcAft>
                <a:spcPts val="1200"/>
              </a:spcAft>
              <a:buFont typeface="Arial" panose="020B0604020202020204" pitchFamily="34" charset="0"/>
              <a:buChar char="•"/>
            </a:pPr>
            <a:r>
              <a:rPr lang="en-US" dirty="0" smtClean="0"/>
              <a:t>Easier </a:t>
            </a:r>
            <a:r>
              <a:rPr lang="en-US" dirty="0"/>
              <a:t>to gauge the effectiveness of your message to a smaller group.</a:t>
            </a:r>
          </a:p>
          <a:p>
            <a:pPr marL="285750" lvl="0" indent="-285750">
              <a:spcAft>
                <a:spcPts val="1200"/>
              </a:spcAft>
              <a:buFont typeface="Arial" panose="020B0604020202020204" pitchFamily="34" charset="0"/>
              <a:buChar char="•"/>
            </a:pPr>
            <a:r>
              <a:rPr lang="en-US" dirty="0"/>
              <a:t>Expand later if needed.</a:t>
            </a:r>
          </a:p>
          <a:p>
            <a:pPr>
              <a:spcAft>
                <a:spcPts val="1200"/>
              </a:spcAft>
            </a:pPr>
            <a:endParaRPr lang="en-US" dirty="0"/>
          </a:p>
        </p:txBody>
      </p:sp>
      <p:sp>
        <p:nvSpPr>
          <p:cNvPr id="16" name="TextBox 15"/>
          <p:cNvSpPr txBox="1"/>
          <p:nvPr/>
        </p:nvSpPr>
        <p:spPr>
          <a:xfrm>
            <a:off x="3672477" y="3257621"/>
            <a:ext cx="3285914" cy="3231654"/>
          </a:xfrm>
          <a:prstGeom prst="rect">
            <a:avLst/>
          </a:prstGeom>
          <a:noFill/>
        </p:spPr>
        <p:txBody>
          <a:bodyPr wrap="square" rtlCol="0">
            <a:spAutoFit/>
          </a:bodyPr>
          <a:lstStyle/>
          <a:p>
            <a:pPr>
              <a:spcAft>
                <a:spcPts val="1200"/>
              </a:spcAft>
            </a:pPr>
            <a:r>
              <a:rPr lang="en-US" sz="2400" b="1" dirty="0">
                <a:solidFill>
                  <a:srgbClr val="6D9280"/>
                </a:solidFill>
              </a:rPr>
              <a:t>Speak with a </a:t>
            </a:r>
            <a:r>
              <a:rPr lang="en-US" sz="2400" b="1" dirty="0" smtClean="0">
                <a:solidFill>
                  <a:srgbClr val="6D9280"/>
                </a:solidFill>
              </a:rPr>
              <a:t> credible </a:t>
            </a:r>
            <a:r>
              <a:rPr lang="en-US" sz="2400" b="1" dirty="0">
                <a:solidFill>
                  <a:srgbClr val="6D9280"/>
                </a:solidFill>
              </a:rPr>
              <a:t>voice</a:t>
            </a:r>
            <a:r>
              <a:rPr lang="en-US" sz="2400" b="1" dirty="0" smtClean="0">
                <a:solidFill>
                  <a:srgbClr val="6D9280"/>
                </a:solidFill>
              </a:rPr>
              <a:t>.</a:t>
            </a:r>
          </a:p>
          <a:p>
            <a:pPr marL="285750" indent="-285750">
              <a:spcAft>
                <a:spcPts val="1200"/>
              </a:spcAft>
              <a:buFont typeface="Arial" panose="020B0604020202020204" pitchFamily="34" charset="0"/>
              <a:buChar char="•"/>
            </a:pPr>
            <a:r>
              <a:rPr lang="en-US" dirty="0" smtClean="0"/>
              <a:t>Involve </a:t>
            </a:r>
            <a:r>
              <a:rPr lang="en-US" dirty="0"/>
              <a:t>representatives from your primary audience in the campaign.</a:t>
            </a:r>
          </a:p>
          <a:p>
            <a:pPr marL="285750" indent="-285750">
              <a:spcAft>
                <a:spcPts val="1200"/>
              </a:spcAft>
              <a:buFont typeface="Arial" panose="020B0604020202020204" pitchFamily="34" charset="0"/>
              <a:buChar char="•"/>
            </a:pPr>
            <a:r>
              <a:rPr lang="en-US" dirty="0" smtClean="0"/>
              <a:t>A </a:t>
            </a:r>
            <a:r>
              <a:rPr lang="en-US" dirty="0"/>
              <a:t>trusted voice adds credibility and carries the message deeper.</a:t>
            </a:r>
          </a:p>
          <a:p>
            <a:pPr>
              <a:spcAft>
                <a:spcPts val="1200"/>
              </a:spcAft>
            </a:pPr>
            <a:endParaRPr lang="en-US" dirty="0"/>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21045" y="999943"/>
            <a:ext cx="1841669" cy="2635492"/>
          </a:xfrm>
          <a:prstGeom prst="rect">
            <a:avLst/>
          </a:prstGeom>
        </p:spPr>
      </p:pic>
      <p:sp>
        <p:nvSpPr>
          <p:cNvPr id="14" name="TextBox 13"/>
          <p:cNvSpPr txBox="1"/>
          <p:nvPr/>
        </p:nvSpPr>
        <p:spPr>
          <a:xfrm>
            <a:off x="7843552" y="3867382"/>
            <a:ext cx="3502680" cy="1969770"/>
          </a:xfrm>
          <a:prstGeom prst="rect">
            <a:avLst/>
          </a:prstGeom>
          <a:noFill/>
        </p:spPr>
        <p:txBody>
          <a:bodyPr wrap="square" rtlCol="0">
            <a:spAutoFit/>
          </a:bodyPr>
          <a:lstStyle/>
          <a:p>
            <a:pPr>
              <a:spcAft>
                <a:spcPts val="1200"/>
              </a:spcAft>
            </a:pPr>
            <a:r>
              <a:rPr lang="en-US" sz="2400" b="1" dirty="0">
                <a:solidFill>
                  <a:srgbClr val="6D9280"/>
                </a:solidFill>
              </a:rPr>
              <a:t>Remember your secondary audience</a:t>
            </a:r>
            <a:r>
              <a:rPr lang="en-US" sz="2400" b="1" dirty="0" smtClean="0">
                <a:solidFill>
                  <a:srgbClr val="6D9280"/>
                </a:solidFill>
              </a:rPr>
              <a:t>.</a:t>
            </a:r>
          </a:p>
          <a:p>
            <a:pPr>
              <a:spcAft>
                <a:spcPts val="1200"/>
              </a:spcAft>
            </a:pPr>
            <a:r>
              <a:rPr lang="en-US" dirty="0" smtClean="0"/>
              <a:t>Even </a:t>
            </a:r>
            <a:r>
              <a:rPr lang="en-US" dirty="0"/>
              <a:t>a small campaign has ripple effects.</a:t>
            </a:r>
          </a:p>
          <a:p>
            <a:pPr>
              <a:spcAft>
                <a:spcPts val="1200"/>
              </a:spcAft>
            </a:pPr>
            <a:endParaRPr lang="en-US" dirty="0"/>
          </a:p>
        </p:txBody>
      </p:sp>
    </p:spTree>
    <p:extLst>
      <p:ext uri="{BB962C8B-B14F-4D97-AF65-F5344CB8AC3E}">
        <p14:creationId xmlns:p14="http://schemas.microsoft.com/office/powerpoint/2010/main" val="378222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47651" y="5256255"/>
            <a:ext cx="4324350" cy="590550"/>
          </a:xfrm>
        </p:spPr>
        <p:txBody>
          <a:bodyPr/>
          <a:lstStyle/>
          <a:p>
            <a:r>
              <a:rPr lang="en-US" dirty="0" smtClean="0"/>
              <a:t>Creating a Strategy</a:t>
            </a:r>
            <a:endParaRPr lang="en-US" dirty="0"/>
          </a:p>
        </p:txBody>
      </p:sp>
      <p:sp>
        <p:nvSpPr>
          <p:cNvPr id="6" name="TextBox 5"/>
          <p:cNvSpPr txBox="1"/>
          <p:nvPr/>
        </p:nvSpPr>
        <p:spPr>
          <a:xfrm>
            <a:off x="7778289" y="2455804"/>
            <a:ext cx="4084198" cy="3724096"/>
          </a:xfrm>
          <a:prstGeom prst="rect">
            <a:avLst/>
          </a:prstGeom>
          <a:noFill/>
        </p:spPr>
        <p:txBody>
          <a:bodyPr wrap="square" rtlCol="0">
            <a:spAutoFit/>
          </a:bodyPr>
          <a:lstStyle/>
          <a:p>
            <a:pPr marL="342900" lvl="0" indent="-342900">
              <a:spcAft>
                <a:spcPts val="1800"/>
              </a:spcAft>
              <a:buFont typeface="Arial" panose="020B0604020202020204" pitchFamily="34" charset="0"/>
              <a:buChar char="•"/>
            </a:pPr>
            <a:r>
              <a:rPr lang="en-US" sz="2200" dirty="0" smtClean="0">
                <a:solidFill>
                  <a:schemeClr val="bg1"/>
                </a:solidFill>
              </a:rPr>
              <a:t>Get </a:t>
            </a:r>
            <a:r>
              <a:rPr lang="en-US" sz="2200" dirty="0">
                <a:solidFill>
                  <a:schemeClr val="bg1"/>
                </a:solidFill>
              </a:rPr>
              <a:t>teenagers more involved</a:t>
            </a:r>
          </a:p>
          <a:p>
            <a:pPr marL="342900" lvl="0" indent="-342900">
              <a:spcAft>
                <a:spcPts val="1800"/>
              </a:spcAft>
              <a:buFont typeface="Arial" panose="020B0604020202020204" pitchFamily="34" charset="0"/>
              <a:buChar char="•"/>
            </a:pPr>
            <a:r>
              <a:rPr lang="en-US" sz="2200" dirty="0">
                <a:solidFill>
                  <a:schemeClr val="bg1"/>
                </a:solidFill>
              </a:rPr>
              <a:t>Bring your families together</a:t>
            </a:r>
          </a:p>
          <a:p>
            <a:pPr marL="342900" lvl="0" indent="-342900">
              <a:spcAft>
                <a:spcPts val="1800"/>
              </a:spcAft>
              <a:buFont typeface="Arial" panose="020B0604020202020204" pitchFamily="34" charset="0"/>
              <a:buChar char="•"/>
            </a:pPr>
            <a:r>
              <a:rPr lang="en-US" sz="2200" dirty="0">
                <a:solidFill>
                  <a:schemeClr val="bg1"/>
                </a:solidFill>
              </a:rPr>
              <a:t>Build ministry teams</a:t>
            </a:r>
          </a:p>
          <a:p>
            <a:pPr marL="342900" lvl="0" indent="-342900">
              <a:spcAft>
                <a:spcPts val="1800"/>
              </a:spcAft>
              <a:buFont typeface="Arial" panose="020B0604020202020204" pitchFamily="34" charset="0"/>
              <a:buChar char="•"/>
            </a:pPr>
            <a:r>
              <a:rPr lang="en-US" sz="2200" dirty="0">
                <a:solidFill>
                  <a:schemeClr val="bg1"/>
                </a:solidFill>
              </a:rPr>
              <a:t>Increase Mass attendance/participation</a:t>
            </a:r>
          </a:p>
          <a:p>
            <a:pPr marL="342900" lvl="0" indent="-342900">
              <a:spcAft>
                <a:spcPts val="1800"/>
              </a:spcAft>
              <a:buFont typeface="Arial" panose="020B0604020202020204" pitchFamily="34" charset="0"/>
              <a:buChar char="•"/>
            </a:pPr>
            <a:r>
              <a:rPr lang="en-US" sz="2200" dirty="0">
                <a:solidFill>
                  <a:schemeClr val="bg1"/>
                </a:solidFill>
              </a:rPr>
              <a:t>Reach out to lapsed </a:t>
            </a:r>
            <a:r>
              <a:rPr lang="en-US" sz="2200" dirty="0" smtClean="0">
                <a:solidFill>
                  <a:schemeClr val="bg1"/>
                </a:solidFill>
              </a:rPr>
              <a:t>Catholics</a:t>
            </a:r>
            <a:endParaRPr lang="en-US" sz="2200" dirty="0">
              <a:solidFill>
                <a:schemeClr val="bg1"/>
              </a:solidFill>
            </a:endParaRPr>
          </a:p>
        </p:txBody>
      </p:sp>
      <p:grpSp>
        <p:nvGrpSpPr>
          <p:cNvPr id="9" name="Group 8"/>
          <p:cNvGrpSpPr/>
          <p:nvPr/>
        </p:nvGrpSpPr>
        <p:grpSpPr>
          <a:xfrm>
            <a:off x="5436974" y="312972"/>
            <a:ext cx="5968313" cy="2862457"/>
            <a:chOff x="5436974" y="312972"/>
            <a:chExt cx="5968313" cy="2862457"/>
          </a:xfrm>
        </p:grpSpPr>
        <p:sp>
          <p:nvSpPr>
            <p:cNvPr id="7" name="Rectangle 6"/>
            <p:cNvSpPr/>
            <p:nvPr/>
          </p:nvSpPr>
          <p:spPr>
            <a:xfrm>
              <a:off x="7815359" y="1205591"/>
              <a:ext cx="3589928" cy="1077218"/>
            </a:xfrm>
            <a:prstGeom prst="rect">
              <a:avLst/>
            </a:prstGeom>
          </p:spPr>
          <p:txBody>
            <a:bodyPr wrap="square">
              <a:spAutoFit/>
            </a:bodyPr>
            <a:lstStyle/>
            <a:p>
              <a:r>
                <a:rPr lang="en-US" sz="3200" b="1" dirty="0">
                  <a:solidFill>
                    <a:srgbClr val="F38E37"/>
                  </a:solidFill>
                </a:rPr>
                <a:t>Set a clear engagement goal.</a:t>
              </a:r>
            </a:p>
          </p:txBody>
        </p:sp>
        <p:pic>
          <p:nvPicPr>
            <p:cNvPr id="8" name="Picture 7"/>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5436974" y="312972"/>
              <a:ext cx="2250218" cy="2862457"/>
            </a:xfrm>
            <a:prstGeom prst="rect">
              <a:avLst/>
            </a:prstGeom>
          </p:spPr>
        </p:pic>
      </p:grpSp>
    </p:spTree>
    <p:extLst>
      <p:ext uri="{BB962C8B-B14F-4D97-AF65-F5344CB8AC3E}">
        <p14:creationId xmlns:p14="http://schemas.microsoft.com/office/powerpoint/2010/main" val="39090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7558989" y="5094330"/>
            <a:ext cx="4324350" cy="590550"/>
          </a:xfrm>
        </p:spPr>
        <p:txBody>
          <a:bodyPr/>
          <a:lstStyle/>
          <a:p>
            <a:r>
              <a:rPr lang="en-US" dirty="0" smtClean="0"/>
              <a:t>Creating a Strategy</a:t>
            </a:r>
            <a:endParaRPr lang="en-US" dirty="0"/>
          </a:p>
        </p:txBody>
      </p:sp>
      <p:sp>
        <p:nvSpPr>
          <p:cNvPr id="7" name="Rectangle 6"/>
          <p:cNvSpPr/>
          <p:nvPr/>
        </p:nvSpPr>
        <p:spPr>
          <a:xfrm>
            <a:off x="1211514" y="468336"/>
            <a:ext cx="4904384" cy="1077218"/>
          </a:xfrm>
          <a:prstGeom prst="rect">
            <a:avLst/>
          </a:prstGeom>
        </p:spPr>
        <p:txBody>
          <a:bodyPr wrap="square">
            <a:spAutoFit/>
          </a:bodyPr>
          <a:lstStyle/>
          <a:p>
            <a:pPr algn="ctr"/>
            <a:r>
              <a:rPr lang="en-US" sz="3200" b="1" dirty="0" smtClean="0">
                <a:solidFill>
                  <a:srgbClr val="F38E37"/>
                </a:solidFill>
              </a:rPr>
              <a:t>Determine how you will measure success.</a:t>
            </a:r>
            <a:endParaRPr lang="en-US" sz="3200" b="1" dirty="0">
              <a:solidFill>
                <a:srgbClr val="F38E37"/>
              </a:solidFill>
            </a:endParaRPr>
          </a:p>
        </p:txBody>
      </p:sp>
      <p:grpSp>
        <p:nvGrpSpPr>
          <p:cNvPr id="10" name="Group 9"/>
          <p:cNvGrpSpPr/>
          <p:nvPr/>
        </p:nvGrpSpPr>
        <p:grpSpPr>
          <a:xfrm>
            <a:off x="280939" y="2309232"/>
            <a:ext cx="3382767" cy="3500502"/>
            <a:chOff x="5161858" y="2309232"/>
            <a:chExt cx="3382767" cy="3500502"/>
          </a:xfrm>
        </p:grpSpPr>
        <p:sp>
          <p:nvSpPr>
            <p:cNvPr id="6" name="TextBox 5"/>
            <p:cNvSpPr txBox="1"/>
            <p:nvPr/>
          </p:nvSpPr>
          <p:spPr>
            <a:xfrm>
              <a:off x="5161858" y="4009241"/>
              <a:ext cx="3382767" cy="1800493"/>
            </a:xfrm>
            <a:prstGeom prst="rect">
              <a:avLst/>
            </a:prstGeom>
            <a:noFill/>
          </p:spPr>
          <p:txBody>
            <a:bodyPr wrap="square" rtlCol="0">
              <a:spAutoFit/>
            </a:bodyPr>
            <a:lstStyle/>
            <a:p>
              <a:pPr lvl="0" algn="ctr">
                <a:spcAft>
                  <a:spcPts val="1800"/>
                </a:spcAft>
              </a:pPr>
              <a:r>
                <a:rPr lang="en-US" sz="2400" dirty="0" smtClean="0">
                  <a:solidFill>
                    <a:schemeClr val="bg1"/>
                  </a:solidFill>
                </a:rPr>
                <a:t>Can </a:t>
              </a:r>
              <a:r>
                <a:rPr lang="en-US" sz="2400" dirty="0">
                  <a:solidFill>
                    <a:schemeClr val="bg1"/>
                  </a:solidFill>
                </a:rPr>
                <a:t>be </a:t>
              </a:r>
              <a:r>
                <a:rPr lang="en-US" sz="2400" b="1" dirty="0" smtClean="0">
                  <a:solidFill>
                    <a:srgbClr val="F38E37"/>
                  </a:solidFill>
                </a:rPr>
                <a:t>quantifiable</a:t>
              </a:r>
              <a:endParaRPr lang="en-US" sz="2400" dirty="0" smtClean="0">
                <a:solidFill>
                  <a:schemeClr val="bg1"/>
                </a:solidFill>
              </a:endParaRPr>
            </a:p>
            <a:p>
              <a:pPr algn="ctr">
                <a:spcAft>
                  <a:spcPts val="1800"/>
                </a:spcAft>
              </a:pPr>
              <a:r>
                <a:rPr lang="en-US" sz="2400" i="1" dirty="0" smtClean="0">
                  <a:solidFill>
                    <a:schemeClr val="bg1"/>
                  </a:solidFill>
                </a:rPr>
                <a:t>NUMBERS </a:t>
              </a:r>
              <a:r>
                <a:rPr lang="en-US" sz="2400" i="1" dirty="0">
                  <a:solidFill>
                    <a:schemeClr val="bg1"/>
                  </a:solidFill>
                </a:rPr>
                <a:t>= higher attendance numbers, more </a:t>
              </a:r>
              <a:r>
                <a:rPr lang="en-US" sz="2400" i="1" dirty="0" smtClean="0">
                  <a:solidFill>
                    <a:schemeClr val="bg1"/>
                  </a:solidFill>
                </a:rPr>
                <a:t>registrations</a:t>
              </a:r>
              <a:endParaRPr lang="en-US" sz="2400" i="1" dirty="0">
                <a:solidFill>
                  <a:schemeClr val="bg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2381" y="2309232"/>
              <a:ext cx="1981722" cy="1363394"/>
            </a:xfrm>
            <a:prstGeom prst="rect">
              <a:avLst/>
            </a:prstGeom>
          </p:spPr>
        </p:pic>
      </p:grpSp>
      <p:grpSp>
        <p:nvGrpSpPr>
          <p:cNvPr id="11" name="Group 10"/>
          <p:cNvGrpSpPr/>
          <p:nvPr/>
        </p:nvGrpSpPr>
        <p:grpSpPr>
          <a:xfrm>
            <a:off x="3731736" y="2096449"/>
            <a:ext cx="3210093" cy="3750356"/>
            <a:chOff x="8612655" y="2096449"/>
            <a:chExt cx="3210093" cy="3750356"/>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57703" y="2096449"/>
              <a:ext cx="719995" cy="1826031"/>
            </a:xfrm>
            <a:prstGeom prst="rect">
              <a:avLst/>
            </a:prstGeom>
          </p:spPr>
        </p:pic>
        <p:sp>
          <p:nvSpPr>
            <p:cNvPr id="5" name="Rectangle 4"/>
            <p:cNvSpPr/>
            <p:nvPr/>
          </p:nvSpPr>
          <p:spPr>
            <a:xfrm>
              <a:off x="8612655" y="4046312"/>
              <a:ext cx="3210093" cy="1800493"/>
            </a:xfrm>
            <a:prstGeom prst="rect">
              <a:avLst/>
            </a:prstGeom>
          </p:spPr>
          <p:txBody>
            <a:bodyPr wrap="square">
              <a:spAutoFit/>
            </a:bodyPr>
            <a:lstStyle/>
            <a:p>
              <a:pPr lvl="0" algn="ctr">
                <a:spcAft>
                  <a:spcPts val="1800"/>
                </a:spcAft>
              </a:pPr>
              <a:r>
                <a:rPr lang="en-US" sz="2400" dirty="0">
                  <a:solidFill>
                    <a:schemeClr val="bg1"/>
                  </a:solidFill>
                </a:rPr>
                <a:t>Can be </a:t>
              </a:r>
              <a:r>
                <a:rPr lang="en-US" sz="2400" b="1" dirty="0" err="1">
                  <a:solidFill>
                    <a:srgbClr val="F38E37"/>
                  </a:solidFill>
                </a:rPr>
                <a:t>qualifiable</a:t>
              </a:r>
              <a:endParaRPr lang="en-US" sz="2400" dirty="0">
                <a:solidFill>
                  <a:schemeClr val="bg1"/>
                </a:solidFill>
              </a:endParaRPr>
            </a:p>
            <a:p>
              <a:pPr lvl="0" algn="ctr">
                <a:spcAft>
                  <a:spcPts val="1800"/>
                </a:spcAft>
              </a:pPr>
              <a:r>
                <a:rPr lang="en-US" sz="2400" i="1" dirty="0" smtClean="0">
                  <a:solidFill>
                    <a:schemeClr val="bg1"/>
                  </a:solidFill>
                </a:rPr>
                <a:t>EFFECT </a:t>
              </a:r>
              <a:r>
                <a:rPr lang="en-US" sz="2400" i="1" dirty="0">
                  <a:solidFill>
                    <a:schemeClr val="bg1"/>
                  </a:solidFill>
                </a:rPr>
                <a:t>= noticeably higher enthusiasm, better </a:t>
              </a:r>
              <a:r>
                <a:rPr lang="en-US" sz="2400" i="1" dirty="0" smtClean="0">
                  <a:solidFill>
                    <a:schemeClr val="bg1"/>
                  </a:solidFill>
                </a:rPr>
                <a:t>morale</a:t>
              </a:r>
              <a:endParaRPr lang="en-US" sz="2400" i="1" dirty="0">
                <a:solidFill>
                  <a:schemeClr val="bg1"/>
                </a:solidFill>
              </a:endParaRPr>
            </a:p>
          </p:txBody>
        </p:sp>
      </p:grpSp>
    </p:spTree>
    <p:extLst>
      <p:ext uri="{BB962C8B-B14F-4D97-AF65-F5344CB8AC3E}">
        <p14:creationId xmlns:p14="http://schemas.microsoft.com/office/powerpoint/2010/main" val="139109812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79561" y="391159"/>
            <a:ext cx="6661949" cy="2255001"/>
            <a:chOff x="5286339" y="391159"/>
            <a:chExt cx="6661949" cy="2255001"/>
          </a:xfrm>
        </p:grpSpPr>
        <p:sp>
          <p:nvSpPr>
            <p:cNvPr id="7" name="Rectangle 6"/>
            <p:cNvSpPr/>
            <p:nvPr/>
          </p:nvSpPr>
          <p:spPr>
            <a:xfrm>
              <a:off x="7043904" y="1579221"/>
              <a:ext cx="4904384" cy="584775"/>
            </a:xfrm>
            <a:prstGeom prst="rect">
              <a:avLst/>
            </a:prstGeom>
          </p:spPr>
          <p:txBody>
            <a:bodyPr wrap="square">
              <a:spAutoFit/>
            </a:bodyPr>
            <a:lstStyle/>
            <a:p>
              <a:r>
                <a:rPr lang="en-US" sz="3200" b="1" dirty="0" smtClean="0">
                  <a:solidFill>
                    <a:srgbClr val="F38E37"/>
                  </a:solidFill>
                </a:rPr>
                <a:t>Choose your message.</a:t>
              </a:r>
              <a:endParaRPr lang="en-US" sz="3200" b="1" dirty="0">
                <a:solidFill>
                  <a:srgbClr val="F38E37"/>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86339" y="391159"/>
              <a:ext cx="1982890" cy="2255001"/>
            </a:xfrm>
            <a:prstGeom prst="rect">
              <a:avLst/>
            </a:prstGeom>
          </p:spPr>
        </p:pic>
      </p:grpSp>
      <p:sp>
        <p:nvSpPr>
          <p:cNvPr id="12" name="TextBox 11"/>
          <p:cNvSpPr txBox="1"/>
          <p:nvPr/>
        </p:nvSpPr>
        <p:spPr>
          <a:xfrm>
            <a:off x="2237126" y="2317447"/>
            <a:ext cx="4410810" cy="3877985"/>
          </a:xfrm>
          <a:prstGeom prst="rect">
            <a:avLst/>
          </a:prstGeom>
          <a:noFill/>
        </p:spPr>
        <p:txBody>
          <a:bodyPr wrap="square" rtlCol="0">
            <a:spAutoFit/>
          </a:bodyPr>
          <a:lstStyle/>
          <a:p>
            <a:pPr marL="342900" lvl="0" indent="-342900">
              <a:spcAft>
                <a:spcPts val="1800"/>
              </a:spcAft>
              <a:buFont typeface="Arial" panose="020B0604020202020204" pitchFamily="34" charset="0"/>
              <a:buChar char="•"/>
            </a:pPr>
            <a:r>
              <a:rPr lang="en-US" sz="2400" dirty="0" smtClean="0">
                <a:solidFill>
                  <a:schemeClr val="bg1"/>
                </a:solidFill>
              </a:rPr>
              <a:t>Why </a:t>
            </a:r>
            <a:r>
              <a:rPr lang="en-US" sz="2400" dirty="0">
                <a:solidFill>
                  <a:schemeClr val="bg1"/>
                </a:solidFill>
              </a:rPr>
              <a:t>should your goal matter to your primary audience?</a:t>
            </a:r>
          </a:p>
          <a:p>
            <a:pPr marL="342900" lvl="0" indent="-342900">
              <a:spcAft>
                <a:spcPts val="1800"/>
              </a:spcAft>
              <a:buFont typeface="Arial" panose="020B0604020202020204" pitchFamily="34" charset="0"/>
              <a:buChar char="•"/>
            </a:pPr>
            <a:r>
              <a:rPr lang="en-US" sz="2400" dirty="0" smtClean="0">
                <a:solidFill>
                  <a:schemeClr val="bg1"/>
                </a:solidFill>
              </a:rPr>
              <a:t>What </a:t>
            </a:r>
            <a:r>
              <a:rPr lang="en-US" sz="2400" dirty="0">
                <a:solidFill>
                  <a:schemeClr val="bg1"/>
                </a:solidFill>
              </a:rPr>
              <a:t>message of invitation will they best respond to?</a:t>
            </a:r>
          </a:p>
          <a:p>
            <a:pPr marL="342900" lvl="0" indent="-342900">
              <a:spcAft>
                <a:spcPts val="1800"/>
              </a:spcAft>
              <a:buFont typeface="Arial" panose="020B0604020202020204" pitchFamily="34" charset="0"/>
              <a:buChar char="•"/>
            </a:pPr>
            <a:r>
              <a:rPr lang="en-US" sz="2400" dirty="0" smtClean="0">
                <a:solidFill>
                  <a:schemeClr val="bg1"/>
                </a:solidFill>
              </a:rPr>
              <a:t>How </a:t>
            </a:r>
            <a:r>
              <a:rPr lang="en-US" sz="2400" dirty="0">
                <a:solidFill>
                  <a:schemeClr val="bg1"/>
                </a:solidFill>
              </a:rPr>
              <a:t>does your primary audience receive communications they respond to?</a:t>
            </a:r>
          </a:p>
        </p:txBody>
      </p:sp>
      <p:sp>
        <p:nvSpPr>
          <p:cNvPr id="15" name="Text Placeholder 3"/>
          <p:cNvSpPr>
            <a:spLocks noGrp="1"/>
          </p:cNvSpPr>
          <p:nvPr>
            <p:ph type="body" sz="quarter" idx="11"/>
          </p:nvPr>
        </p:nvSpPr>
        <p:spPr>
          <a:xfrm>
            <a:off x="7558989" y="5094330"/>
            <a:ext cx="4324350" cy="590550"/>
          </a:xfrm>
        </p:spPr>
        <p:txBody>
          <a:bodyPr/>
          <a:lstStyle/>
          <a:p>
            <a:r>
              <a:rPr lang="en-US" dirty="0" smtClean="0"/>
              <a:t>Creating a Strategy</a:t>
            </a:r>
            <a:endParaRPr lang="en-US" dirty="0"/>
          </a:p>
        </p:txBody>
      </p:sp>
    </p:spTree>
    <p:extLst>
      <p:ext uri="{BB962C8B-B14F-4D97-AF65-F5344CB8AC3E}">
        <p14:creationId xmlns:p14="http://schemas.microsoft.com/office/powerpoint/2010/main" val="297647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47651" y="5256255"/>
            <a:ext cx="4324350" cy="590550"/>
          </a:xfrm>
        </p:spPr>
        <p:txBody>
          <a:bodyPr/>
          <a:lstStyle/>
          <a:p>
            <a:r>
              <a:rPr lang="en-US" dirty="0" smtClean="0"/>
              <a:t>Creating a Strategy</a:t>
            </a:r>
            <a:endParaRPr lang="en-US" dirty="0"/>
          </a:p>
        </p:txBody>
      </p:sp>
      <p:grpSp>
        <p:nvGrpSpPr>
          <p:cNvPr id="5" name="Group 4"/>
          <p:cNvGrpSpPr/>
          <p:nvPr/>
        </p:nvGrpSpPr>
        <p:grpSpPr>
          <a:xfrm>
            <a:off x="5313958" y="454023"/>
            <a:ext cx="6366418" cy="2984170"/>
            <a:chOff x="5313958" y="454023"/>
            <a:chExt cx="6366418" cy="2984170"/>
          </a:xfrm>
        </p:grpSpPr>
        <p:sp>
          <p:nvSpPr>
            <p:cNvPr id="7" name="Rectangle 6"/>
            <p:cNvSpPr/>
            <p:nvPr/>
          </p:nvSpPr>
          <p:spPr>
            <a:xfrm>
              <a:off x="5313958" y="454023"/>
              <a:ext cx="5152215" cy="954107"/>
            </a:xfrm>
            <a:prstGeom prst="rect">
              <a:avLst/>
            </a:prstGeom>
          </p:spPr>
          <p:txBody>
            <a:bodyPr wrap="square">
              <a:spAutoFit/>
            </a:bodyPr>
            <a:lstStyle/>
            <a:p>
              <a:r>
                <a:rPr lang="en-US" sz="2800" b="1" dirty="0">
                  <a:solidFill>
                    <a:srgbClr val="F38E37"/>
                  </a:solidFill>
                </a:rPr>
                <a:t>Determine your communication method(s).</a:t>
              </a:r>
            </a:p>
          </p:txBody>
        </p:sp>
        <p:sp>
          <p:nvSpPr>
            <p:cNvPr id="12" name="TextBox 11"/>
            <p:cNvSpPr txBox="1"/>
            <p:nvPr/>
          </p:nvSpPr>
          <p:spPr>
            <a:xfrm>
              <a:off x="5313958" y="1707581"/>
              <a:ext cx="4410810" cy="1431161"/>
            </a:xfrm>
            <a:prstGeom prst="rect">
              <a:avLst/>
            </a:prstGeom>
            <a:noFill/>
          </p:spPr>
          <p:txBody>
            <a:bodyPr wrap="square" rtlCol="0">
              <a:spAutoFit/>
            </a:bodyPr>
            <a:lstStyle/>
            <a:p>
              <a:pPr marL="342900" lvl="0" indent="-342900">
                <a:spcAft>
                  <a:spcPts val="1800"/>
                </a:spcAft>
                <a:buFont typeface="Arial" panose="020B0604020202020204" pitchFamily="34" charset="0"/>
                <a:buChar char="•"/>
              </a:pPr>
              <a:r>
                <a:rPr lang="en-US" sz="2400" dirty="0" smtClean="0">
                  <a:solidFill>
                    <a:schemeClr val="bg1"/>
                  </a:solidFill>
                </a:rPr>
                <a:t>Letter</a:t>
              </a:r>
              <a:r>
                <a:rPr lang="en-US" sz="2400" dirty="0">
                  <a:solidFill>
                    <a:schemeClr val="bg1"/>
                  </a:solidFill>
                </a:rPr>
                <a:t>? Phone? Email? Text? Social media?</a:t>
              </a:r>
            </a:p>
            <a:p>
              <a:pPr marL="342900" lvl="0" indent="-342900">
                <a:spcAft>
                  <a:spcPts val="1800"/>
                </a:spcAft>
                <a:buFont typeface="Arial" panose="020B0604020202020204" pitchFamily="34" charset="0"/>
                <a:buChar char="•"/>
              </a:pPr>
              <a:r>
                <a:rPr lang="en-US" sz="2400" dirty="0" smtClean="0">
                  <a:solidFill>
                    <a:schemeClr val="bg1"/>
                  </a:solidFill>
                </a:rPr>
                <a:t>Multi-channel</a:t>
              </a:r>
              <a:r>
                <a:rPr lang="en-US" sz="2400" dirty="0">
                  <a:solidFill>
                    <a:schemeClr val="bg1"/>
                  </a:solidFill>
                </a:rPr>
                <a: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42703" y="1396826"/>
              <a:ext cx="1737673" cy="2041367"/>
            </a:xfrm>
            <a:prstGeom prst="rect">
              <a:avLst/>
            </a:prstGeom>
          </p:spPr>
        </p:pic>
      </p:grpSp>
      <p:grpSp>
        <p:nvGrpSpPr>
          <p:cNvPr id="6" name="Group 5"/>
          <p:cNvGrpSpPr/>
          <p:nvPr/>
        </p:nvGrpSpPr>
        <p:grpSpPr>
          <a:xfrm>
            <a:off x="5313957" y="3789539"/>
            <a:ext cx="5770053" cy="2087006"/>
            <a:chOff x="5313957" y="3789539"/>
            <a:chExt cx="5770053" cy="2087006"/>
          </a:xfrm>
        </p:grpSpPr>
        <p:sp>
          <p:nvSpPr>
            <p:cNvPr id="10" name="Rectangle 9"/>
            <p:cNvSpPr/>
            <p:nvPr/>
          </p:nvSpPr>
          <p:spPr>
            <a:xfrm>
              <a:off x="5313958" y="3789539"/>
              <a:ext cx="5683555" cy="523220"/>
            </a:xfrm>
            <a:prstGeom prst="rect">
              <a:avLst/>
            </a:prstGeom>
          </p:spPr>
          <p:txBody>
            <a:bodyPr wrap="square">
              <a:spAutoFit/>
            </a:bodyPr>
            <a:lstStyle/>
            <a:p>
              <a:r>
                <a:rPr lang="en-US" sz="2800" b="1" dirty="0" smtClean="0">
                  <a:solidFill>
                    <a:srgbClr val="F38E37"/>
                  </a:solidFill>
                </a:rPr>
                <a:t>Capture relevant information.</a:t>
              </a:r>
              <a:endParaRPr lang="en-US" sz="2800" b="1" dirty="0">
                <a:solidFill>
                  <a:srgbClr val="F38E37"/>
                </a:solidFill>
              </a:endParaRPr>
            </a:p>
          </p:txBody>
        </p:sp>
        <p:sp>
          <p:nvSpPr>
            <p:cNvPr id="11" name="TextBox 10"/>
            <p:cNvSpPr txBox="1"/>
            <p:nvPr/>
          </p:nvSpPr>
          <p:spPr>
            <a:xfrm>
              <a:off x="5313957" y="4445384"/>
              <a:ext cx="5770053" cy="1431161"/>
            </a:xfrm>
            <a:prstGeom prst="rect">
              <a:avLst/>
            </a:prstGeom>
            <a:noFill/>
          </p:spPr>
          <p:txBody>
            <a:bodyPr wrap="square" rtlCol="0">
              <a:spAutoFit/>
            </a:bodyPr>
            <a:lstStyle/>
            <a:p>
              <a:pPr marL="342900" lvl="0" indent="-342900">
                <a:spcAft>
                  <a:spcPts val="1800"/>
                </a:spcAft>
                <a:buFont typeface="Arial" panose="020B0604020202020204" pitchFamily="34" charset="0"/>
                <a:buChar char="•"/>
              </a:pPr>
              <a:r>
                <a:rPr lang="en-US" sz="2400" dirty="0" smtClean="0">
                  <a:solidFill>
                    <a:schemeClr val="bg1"/>
                  </a:solidFill>
                </a:rPr>
                <a:t>Know </a:t>
              </a:r>
              <a:r>
                <a:rPr lang="en-US" sz="2400" dirty="0">
                  <a:solidFill>
                    <a:schemeClr val="bg1"/>
                  </a:solidFill>
                </a:rPr>
                <a:t>your primary audience (names, addresses, email, phone, interests).</a:t>
              </a:r>
            </a:p>
            <a:p>
              <a:pPr marL="342900" lvl="0" indent="-342900">
                <a:spcAft>
                  <a:spcPts val="1800"/>
                </a:spcAft>
                <a:buFont typeface="Arial" panose="020B0604020202020204" pitchFamily="34" charset="0"/>
                <a:buChar char="•"/>
              </a:pPr>
              <a:r>
                <a:rPr lang="en-US" sz="2400" dirty="0" smtClean="0">
                  <a:solidFill>
                    <a:schemeClr val="bg1"/>
                  </a:solidFill>
                </a:rPr>
                <a:t>Develop </a:t>
              </a:r>
              <a:r>
                <a:rPr lang="en-US" sz="2400" dirty="0">
                  <a:solidFill>
                    <a:schemeClr val="bg1"/>
                  </a:solidFill>
                </a:rPr>
                <a:t>or update your database.</a:t>
              </a:r>
            </a:p>
          </p:txBody>
        </p:sp>
      </p:grpSp>
    </p:spTree>
    <p:extLst>
      <p:ext uri="{BB962C8B-B14F-4D97-AF65-F5344CB8AC3E}">
        <p14:creationId xmlns:p14="http://schemas.microsoft.com/office/powerpoint/2010/main" val="30988747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47651" y="5256255"/>
            <a:ext cx="4324350" cy="590550"/>
          </a:xfrm>
        </p:spPr>
        <p:txBody>
          <a:bodyPr/>
          <a:lstStyle/>
          <a:p>
            <a:r>
              <a:rPr lang="en-US" dirty="0" smtClean="0"/>
              <a:t>Creating a Strategy</a:t>
            </a:r>
            <a:endParaRPr lang="en-US" dirty="0"/>
          </a:p>
        </p:txBody>
      </p:sp>
      <p:sp>
        <p:nvSpPr>
          <p:cNvPr id="7" name="Rectangle 6"/>
          <p:cNvSpPr/>
          <p:nvPr/>
        </p:nvSpPr>
        <p:spPr>
          <a:xfrm>
            <a:off x="5313958" y="1306639"/>
            <a:ext cx="6004831" cy="584775"/>
          </a:xfrm>
          <a:prstGeom prst="rect">
            <a:avLst/>
          </a:prstGeom>
        </p:spPr>
        <p:txBody>
          <a:bodyPr wrap="square">
            <a:spAutoFit/>
          </a:bodyPr>
          <a:lstStyle/>
          <a:p>
            <a:r>
              <a:rPr lang="en-US" sz="3200" b="1" dirty="0">
                <a:solidFill>
                  <a:srgbClr val="F38E37"/>
                </a:solidFill>
              </a:rPr>
              <a:t>Don’t just </a:t>
            </a:r>
            <a:r>
              <a:rPr lang="en-US" sz="3200" b="1" dirty="0" smtClean="0">
                <a:solidFill>
                  <a:srgbClr val="F38E37"/>
                </a:solidFill>
              </a:rPr>
              <a:t>plan — </a:t>
            </a:r>
            <a:r>
              <a:rPr lang="en-US" sz="3200" b="1" dirty="0">
                <a:solidFill>
                  <a:srgbClr val="F38E37"/>
                </a:solidFill>
              </a:rPr>
              <a:t>implement!</a:t>
            </a:r>
          </a:p>
        </p:txBody>
      </p:sp>
      <p:sp>
        <p:nvSpPr>
          <p:cNvPr id="12" name="TextBox 11"/>
          <p:cNvSpPr txBox="1"/>
          <p:nvPr/>
        </p:nvSpPr>
        <p:spPr>
          <a:xfrm>
            <a:off x="5618757" y="2220043"/>
            <a:ext cx="5905977" cy="2262158"/>
          </a:xfrm>
          <a:prstGeom prst="rect">
            <a:avLst/>
          </a:prstGeom>
          <a:noFill/>
        </p:spPr>
        <p:txBody>
          <a:bodyPr wrap="square" rtlCol="0">
            <a:spAutoFit/>
          </a:bodyPr>
          <a:lstStyle/>
          <a:p>
            <a:pPr lvl="0">
              <a:spcAft>
                <a:spcPts val="1800"/>
              </a:spcAft>
            </a:pPr>
            <a:r>
              <a:rPr lang="en-US" sz="2400" b="1" dirty="0">
                <a:solidFill>
                  <a:schemeClr val="bg1"/>
                </a:solidFill>
              </a:rPr>
              <a:t>Measure and evaluate response.</a:t>
            </a:r>
          </a:p>
          <a:p>
            <a:pPr marL="342900" lvl="0" indent="-342900">
              <a:spcAft>
                <a:spcPts val="1800"/>
              </a:spcAft>
              <a:buFont typeface="Arial" panose="020B0604020202020204" pitchFamily="34" charset="0"/>
              <a:buChar char="•"/>
            </a:pPr>
            <a:r>
              <a:rPr lang="en-US" sz="2400" dirty="0" smtClean="0">
                <a:solidFill>
                  <a:schemeClr val="bg1"/>
                </a:solidFill>
              </a:rPr>
              <a:t>How </a:t>
            </a:r>
            <a:r>
              <a:rPr lang="en-US" sz="2400" dirty="0">
                <a:solidFill>
                  <a:schemeClr val="bg1"/>
                </a:solidFill>
              </a:rPr>
              <a:t>will you know you’ve succeeded?</a:t>
            </a:r>
          </a:p>
          <a:p>
            <a:pPr marL="342900" lvl="0" indent="-342900">
              <a:spcAft>
                <a:spcPts val="1800"/>
              </a:spcAft>
              <a:buFont typeface="Arial" panose="020B0604020202020204" pitchFamily="34" charset="0"/>
              <a:buChar char="•"/>
            </a:pPr>
            <a:r>
              <a:rPr lang="en-US" sz="2400" dirty="0" smtClean="0">
                <a:solidFill>
                  <a:schemeClr val="bg1"/>
                </a:solidFill>
              </a:rPr>
              <a:t>What </a:t>
            </a:r>
            <a:r>
              <a:rPr lang="en-US" sz="2400" dirty="0">
                <a:solidFill>
                  <a:schemeClr val="bg1"/>
                </a:solidFill>
              </a:rPr>
              <a:t>have you learned?</a:t>
            </a:r>
          </a:p>
          <a:p>
            <a:pPr marL="342900" lvl="0" indent="-342900">
              <a:spcAft>
                <a:spcPts val="1800"/>
              </a:spcAft>
              <a:buFont typeface="Arial" panose="020B0604020202020204" pitchFamily="34" charset="0"/>
              <a:buChar char="•"/>
            </a:pPr>
            <a:r>
              <a:rPr lang="en-US" sz="2400" dirty="0" smtClean="0">
                <a:solidFill>
                  <a:schemeClr val="bg1"/>
                </a:solidFill>
              </a:rPr>
              <a:t>What </a:t>
            </a:r>
            <a:r>
              <a:rPr lang="en-US" sz="2400" dirty="0">
                <a:solidFill>
                  <a:schemeClr val="bg1"/>
                </a:solidFill>
              </a:rPr>
              <a:t>will you do differently next time?</a:t>
            </a:r>
          </a:p>
        </p:txBody>
      </p:sp>
    </p:spTree>
    <p:extLst>
      <p:ext uri="{BB962C8B-B14F-4D97-AF65-F5344CB8AC3E}">
        <p14:creationId xmlns:p14="http://schemas.microsoft.com/office/powerpoint/2010/main" val="23091408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7534276" y="4810125"/>
            <a:ext cx="3154745" cy="590550"/>
          </a:xfrm>
        </p:spPr>
        <p:txBody>
          <a:bodyPr/>
          <a:lstStyle/>
          <a:p>
            <a:r>
              <a:rPr lang="en-US" dirty="0" smtClean="0"/>
              <a:t>Where are we so far?</a:t>
            </a:r>
            <a:endParaRPr lang="en-US" dirty="0"/>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129" y="615820"/>
            <a:ext cx="594509" cy="565665"/>
          </a:xfrm>
          <a:prstGeom prst="rect">
            <a:avLst/>
          </a:prstGeom>
          <a:effectLst/>
        </p:spPr>
      </p:pic>
      <p:sp>
        <p:nvSpPr>
          <p:cNvPr id="13" name="Rectangle 12"/>
          <p:cNvSpPr/>
          <p:nvPr/>
        </p:nvSpPr>
        <p:spPr>
          <a:xfrm>
            <a:off x="975738" y="719820"/>
            <a:ext cx="4213013" cy="461665"/>
          </a:xfrm>
          <a:prstGeom prst="rect">
            <a:avLst/>
          </a:prstGeom>
        </p:spPr>
        <p:txBody>
          <a:bodyPr wrap="none">
            <a:spAutoFit/>
          </a:bodyPr>
          <a:lstStyle/>
          <a:p>
            <a:pPr lvl="0">
              <a:spcAft>
                <a:spcPts val="1800"/>
              </a:spcAft>
              <a:buClr>
                <a:srgbClr val="F38E37"/>
              </a:buClr>
              <a:buSzPct val="300000"/>
            </a:pPr>
            <a:r>
              <a:rPr lang="en-US" sz="2400" dirty="0">
                <a:solidFill>
                  <a:schemeClr val="tx1">
                    <a:lumMod val="85000"/>
                    <a:lumOff val="15000"/>
                  </a:schemeClr>
                </a:solidFill>
              </a:rPr>
              <a:t>Communication is important!</a:t>
            </a:r>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129" y="1866117"/>
            <a:ext cx="594509" cy="565665"/>
          </a:xfrm>
          <a:prstGeom prst="rect">
            <a:avLst/>
          </a:prstGeom>
          <a:effectLst/>
        </p:spPr>
      </p:pic>
      <p:sp>
        <p:nvSpPr>
          <p:cNvPr id="16" name="Rectangle 15"/>
          <p:cNvSpPr/>
          <p:nvPr/>
        </p:nvSpPr>
        <p:spPr>
          <a:xfrm>
            <a:off x="975738" y="1970117"/>
            <a:ext cx="5951311" cy="830997"/>
          </a:xfrm>
          <a:prstGeom prst="rect">
            <a:avLst/>
          </a:prstGeom>
        </p:spPr>
        <p:txBody>
          <a:bodyPr wrap="square">
            <a:spAutoFit/>
          </a:bodyPr>
          <a:lstStyle/>
          <a:p>
            <a:pPr lvl="0">
              <a:spcAft>
                <a:spcPts val="1800"/>
              </a:spcAft>
            </a:pPr>
            <a:r>
              <a:rPr lang="en-US" sz="2400" dirty="0">
                <a:solidFill>
                  <a:schemeClr val="tx1">
                    <a:lumMod val="85000"/>
                    <a:lumOff val="15000"/>
                  </a:schemeClr>
                </a:solidFill>
              </a:rPr>
              <a:t>New tools and new methods are effective and appropriate for churches to use.</a:t>
            </a:r>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129" y="3421255"/>
            <a:ext cx="594509" cy="565665"/>
          </a:xfrm>
          <a:prstGeom prst="rect">
            <a:avLst/>
          </a:prstGeom>
          <a:effectLst/>
        </p:spPr>
      </p:pic>
      <p:sp>
        <p:nvSpPr>
          <p:cNvPr id="18" name="Rectangle 17"/>
          <p:cNvSpPr/>
          <p:nvPr/>
        </p:nvSpPr>
        <p:spPr>
          <a:xfrm>
            <a:off x="975738" y="3525255"/>
            <a:ext cx="5557611" cy="1200329"/>
          </a:xfrm>
          <a:prstGeom prst="rect">
            <a:avLst/>
          </a:prstGeom>
        </p:spPr>
        <p:txBody>
          <a:bodyPr wrap="square">
            <a:spAutoFit/>
          </a:bodyPr>
          <a:lstStyle/>
          <a:p>
            <a:pPr lvl="0">
              <a:spcAft>
                <a:spcPts val="1800"/>
              </a:spcAft>
            </a:pPr>
            <a:r>
              <a:rPr lang="en-US" sz="2400" dirty="0">
                <a:solidFill>
                  <a:schemeClr val="tx1">
                    <a:lumMod val="85000"/>
                    <a:lumOff val="15000"/>
                  </a:schemeClr>
                </a:solidFill>
              </a:rPr>
              <a:t>An engaged parish is filled with people passionate about mission and communal life.</a:t>
            </a:r>
          </a:p>
        </p:txBody>
      </p:sp>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129" y="5230405"/>
            <a:ext cx="594509" cy="565665"/>
          </a:xfrm>
          <a:prstGeom prst="rect">
            <a:avLst/>
          </a:prstGeom>
          <a:effectLst>
            <a:outerShdw blurRad="50800" dist="38100" dir="2700000" algn="tl" rotWithShape="0">
              <a:prstClr val="black">
                <a:alpha val="40000"/>
              </a:prstClr>
            </a:outerShdw>
          </a:effectLst>
        </p:spPr>
      </p:pic>
      <p:sp>
        <p:nvSpPr>
          <p:cNvPr id="20" name="Rectangle 19"/>
          <p:cNvSpPr/>
          <p:nvPr/>
        </p:nvSpPr>
        <p:spPr>
          <a:xfrm>
            <a:off x="975738" y="5334405"/>
            <a:ext cx="5557611" cy="461665"/>
          </a:xfrm>
          <a:prstGeom prst="rect">
            <a:avLst/>
          </a:prstGeom>
        </p:spPr>
        <p:txBody>
          <a:bodyPr wrap="square">
            <a:spAutoFit/>
          </a:bodyPr>
          <a:lstStyle/>
          <a:p>
            <a:pPr lvl="0">
              <a:spcAft>
                <a:spcPts val="1800"/>
              </a:spcAft>
            </a:pPr>
            <a:r>
              <a:rPr lang="en-US" sz="2400" dirty="0">
                <a:solidFill>
                  <a:schemeClr val="tx1">
                    <a:lumMod val="85000"/>
                    <a:lumOff val="15000"/>
                  </a:schemeClr>
                </a:solidFill>
              </a:rPr>
              <a:t>We want engaged parishes!</a:t>
            </a:r>
          </a:p>
        </p:txBody>
      </p:sp>
    </p:spTree>
    <p:extLst>
      <p:ext uri="{BB962C8B-B14F-4D97-AF65-F5344CB8AC3E}">
        <p14:creationId xmlns:p14="http://schemas.microsoft.com/office/powerpoint/2010/main" val="82762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 presetClass="entr" presetSubtype="0" fill="hold" nodeType="afterEffect">
                                  <p:stCondLst>
                                    <p:cond delay="25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500"/>
                            </p:stCondLst>
                            <p:childTnLst>
                              <p:par>
                                <p:cTn id="17" presetID="1" presetClass="entr" presetSubtype="0" fill="hold" nodeType="afterEffect">
                                  <p:stCondLst>
                                    <p:cond delay="25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500"/>
                            </p:stCondLst>
                            <p:childTnLst>
                              <p:par>
                                <p:cTn id="25" presetID="1" presetClass="entr" presetSubtype="0" fill="hold" nodeType="afterEffect">
                                  <p:stCondLst>
                                    <p:cond delay="25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500"/>
                            </p:stCondLst>
                            <p:childTnLst>
                              <p:par>
                                <p:cTn id="33" presetID="1" presetClass="entr" presetSubtype="0" fill="hold" nodeType="afterEffect">
                                  <p:stCondLst>
                                    <p:cond delay="25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Where are we so far?</a:t>
            </a:r>
            <a:endParaRPr lang="en-US" dirty="0"/>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729" y="615820"/>
            <a:ext cx="594509" cy="565665"/>
          </a:xfrm>
          <a:prstGeom prst="rect">
            <a:avLst/>
          </a:prstGeom>
          <a:effectLst/>
        </p:spPr>
      </p:pic>
      <p:sp>
        <p:nvSpPr>
          <p:cNvPr id="13" name="Rectangle 12"/>
          <p:cNvSpPr/>
          <p:nvPr/>
        </p:nvSpPr>
        <p:spPr>
          <a:xfrm>
            <a:off x="950338" y="719820"/>
            <a:ext cx="5557611" cy="830997"/>
          </a:xfrm>
          <a:prstGeom prst="rect">
            <a:avLst/>
          </a:prstGeom>
        </p:spPr>
        <p:txBody>
          <a:bodyPr wrap="square">
            <a:spAutoFit/>
          </a:bodyPr>
          <a:lstStyle/>
          <a:p>
            <a:pPr lvl="0">
              <a:spcAft>
                <a:spcPts val="1800"/>
              </a:spcAft>
            </a:pPr>
            <a:r>
              <a:rPr lang="en-US" sz="2400" dirty="0">
                <a:solidFill>
                  <a:schemeClr val="tx1">
                    <a:lumMod val="85000"/>
                    <a:lumOff val="15000"/>
                  </a:schemeClr>
                </a:solidFill>
              </a:rPr>
              <a:t>Most of our parishioners are either actively disengaged or not engaged.</a:t>
            </a:r>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729" y="1946783"/>
            <a:ext cx="594509" cy="565665"/>
          </a:xfrm>
          <a:prstGeom prst="rect">
            <a:avLst/>
          </a:prstGeom>
          <a:effectLst/>
        </p:spPr>
      </p:pic>
      <p:sp>
        <p:nvSpPr>
          <p:cNvPr id="16" name="Rectangle 15"/>
          <p:cNvSpPr/>
          <p:nvPr/>
        </p:nvSpPr>
        <p:spPr>
          <a:xfrm>
            <a:off x="950338" y="2050783"/>
            <a:ext cx="5951311" cy="461665"/>
          </a:xfrm>
          <a:prstGeom prst="rect">
            <a:avLst/>
          </a:prstGeom>
        </p:spPr>
        <p:txBody>
          <a:bodyPr wrap="square">
            <a:spAutoFit/>
          </a:bodyPr>
          <a:lstStyle/>
          <a:p>
            <a:pPr lvl="0">
              <a:spcAft>
                <a:spcPts val="1800"/>
              </a:spcAft>
            </a:pPr>
            <a:r>
              <a:rPr lang="en-US" sz="2400" dirty="0">
                <a:solidFill>
                  <a:schemeClr val="tx1">
                    <a:lumMod val="85000"/>
                    <a:lumOff val="15000"/>
                  </a:schemeClr>
                </a:solidFill>
              </a:rPr>
              <a:t>We need a strategy.</a:t>
            </a:r>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729" y="3012414"/>
            <a:ext cx="594509" cy="565665"/>
          </a:xfrm>
          <a:prstGeom prst="rect">
            <a:avLst/>
          </a:prstGeom>
          <a:effectLst/>
        </p:spPr>
      </p:pic>
      <p:sp>
        <p:nvSpPr>
          <p:cNvPr id="18" name="Rectangle 17"/>
          <p:cNvSpPr/>
          <p:nvPr/>
        </p:nvSpPr>
        <p:spPr>
          <a:xfrm>
            <a:off x="950338" y="3116414"/>
            <a:ext cx="5742562" cy="3139321"/>
          </a:xfrm>
          <a:prstGeom prst="rect">
            <a:avLst/>
          </a:prstGeom>
        </p:spPr>
        <p:txBody>
          <a:bodyPr wrap="square">
            <a:spAutoFit/>
          </a:bodyPr>
          <a:lstStyle/>
          <a:p>
            <a:pPr lvl="0">
              <a:spcAft>
                <a:spcPts val="600"/>
              </a:spcAft>
            </a:pPr>
            <a:r>
              <a:rPr lang="en-US" sz="2400" dirty="0">
                <a:solidFill>
                  <a:schemeClr val="tx1">
                    <a:lumMod val="85000"/>
                    <a:lumOff val="15000"/>
                  </a:schemeClr>
                </a:solidFill>
              </a:rPr>
              <a:t>Strategy should </a:t>
            </a:r>
            <a:r>
              <a:rPr lang="en-US" sz="2400" dirty="0" smtClean="0">
                <a:solidFill>
                  <a:schemeClr val="tx1">
                    <a:lumMod val="85000"/>
                    <a:lumOff val="15000"/>
                  </a:schemeClr>
                </a:solidFill>
              </a:rPr>
              <a:t>have:</a:t>
            </a:r>
          </a:p>
          <a:p>
            <a:pPr marL="342900" lvl="0" indent="-342900">
              <a:spcAft>
                <a:spcPts val="600"/>
              </a:spcAft>
              <a:buFont typeface="Arial" panose="020B0604020202020204" pitchFamily="34" charset="0"/>
              <a:buChar char="•"/>
            </a:pPr>
            <a:r>
              <a:rPr lang="en-US" sz="2400" dirty="0" smtClean="0">
                <a:solidFill>
                  <a:schemeClr val="tx1">
                    <a:lumMod val="85000"/>
                    <a:lumOff val="15000"/>
                  </a:schemeClr>
                </a:solidFill>
              </a:rPr>
              <a:t>a </a:t>
            </a:r>
            <a:r>
              <a:rPr lang="en-US" sz="2400" dirty="0">
                <a:solidFill>
                  <a:schemeClr val="tx1">
                    <a:lumMod val="85000"/>
                    <a:lumOff val="15000"/>
                  </a:schemeClr>
                </a:solidFill>
              </a:rPr>
              <a:t>target </a:t>
            </a:r>
            <a:r>
              <a:rPr lang="en-US" sz="2400" dirty="0" smtClean="0">
                <a:solidFill>
                  <a:schemeClr val="tx1">
                    <a:lumMod val="85000"/>
                    <a:lumOff val="15000"/>
                  </a:schemeClr>
                </a:solidFill>
              </a:rPr>
              <a:t>audience</a:t>
            </a:r>
          </a:p>
          <a:p>
            <a:pPr marL="342900" lvl="0" indent="-342900">
              <a:spcAft>
                <a:spcPts val="600"/>
              </a:spcAft>
              <a:buFont typeface="Arial" panose="020B0604020202020204" pitchFamily="34" charset="0"/>
              <a:buChar char="•"/>
            </a:pPr>
            <a:r>
              <a:rPr lang="en-US" sz="2400" dirty="0" smtClean="0">
                <a:solidFill>
                  <a:schemeClr val="tx1">
                    <a:lumMod val="85000"/>
                    <a:lumOff val="15000"/>
                  </a:schemeClr>
                </a:solidFill>
              </a:rPr>
              <a:t>a </a:t>
            </a:r>
            <a:r>
              <a:rPr lang="en-US" sz="2400" dirty="0">
                <a:solidFill>
                  <a:schemeClr val="tx1">
                    <a:lumMod val="85000"/>
                    <a:lumOff val="15000"/>
                  </a:schemeClr>
                </a:solidFill>
              </a:rPr>
              <a:t>credible </a:t>
            </a:r>
            <a:r>
              <a:rPr lang="en-US" sz="2400" dirty="0" smtClean="0">
                <a:solidFill>
                  <a:schemeClr val="tx1">
                    <a:lumMod val="85000"/>
                    <a:lumOff val="15000"/>
                  </a:schemeClr>
                </a:solidFill>
              </a:rPr>
              <a:t>voice</a:t>
            </a:r>
          </a:p>
          <a:p>
            <a:pPr marL="342900" lvl="0" indent="-342900">
              <a:spcAft>
                <a:spcPts val="600"/>
              </a:spcAft>
              <a:buFont typeface="Arial" panose="020B0604020202020204" pitchFamily="34" charset="0"/>
              <a:buChar char="•"/>
            </a:pPr>
            <a:r>
              <a:rPr lang="en-US" sz="2400" dirty="0" smtClean="0">
                <a:solidFill>
                  <a:schemeClr val="tx1">
                    <a:lumMod val="85000"/>
                    <a:lumOff val="15000"/>
                  </a:schemeClr>
                </a:solidFill>
              </a:rPr>
              <a:t>a </a:t>
            </a:r>
            <a:r>
              <a:rPr lang="en-US" sz="2400" dirty="0">
                <a:solidFill>
                  <a:schemeClr val="tx1">
                    <a:lumMod val="85000"/>
                    <a:lumOff val="15000"/>
                  </a:schemeClr>
                </a:solidFill>
              </a:rPr>
              <a:t>measurable </a:t>
            </a:r>
            <a:r>
              <a:rPr lang="en-US" sz="2400" dirty="0" smtClean="0">
                <a:solidFill>
                  <a:schemeClr val="tx1">
                    <a:lumMod val="85000"/>
                    <a:lumOff val="15000"/>
                  </a:schemeClr>
                </a:solidFill>
              </a:rPr>
              <a:t>goal</a:t>
            </a:r>
          </a:p>
          <a:p>
            <a:pPr marL="342900" lvl="0" indent="-342900">
              <a:spcAft>
                <a:spcPts val="600"/>
              </a:spcAft>
              <a:buFont typeface="Arial" panose="020B0604020202020204" pitchFamily="34" charset="0"/>
              <a:buChar char="•"/>
            </a:pPr>
            <a:r>
              <a:rPr lang="en-US" sz="2400" dirty="0" smtClean="0">
                <a:solidFill>
                  <a:schemeClr val="tx1">
                    <a:lumMod val="85000"/>
                    <a:lumOff val="15000"/>
                  </a:schemeClr>
                </a:solidFill>
              </a:rPr>
              <a:t>effective messaging</a:t>
            </a:r>
          </a:p>
          <a:p>
            <a:pPr marL="342900" lvl="0" indent="-342900">
              <a:spcAft>
                <a:spcPts val="600"/>
              </a:spcAft>
              <a:buFont typeface="Arial" panose="020B0604020202020204" pitchFamily="34" charset="0"/>
              <a:buChar char="•"/>
            </a:pPr>
            <a:r>
              <a:rPr lang="en-US" sz="2400" dirty="0" smtClean="0">
                <a:solidFill>
                  <a:schemeClr val="tx1">
                    <a:lumMod val="85000"/>
                    <a:lumOff val="15000"/>
                  </a:schemeClr>
                </a:solidFill>
              </a:rPr>
              <a:t>good data</a:t>
            </a:r>
          </a:p>
          <a:p>
            <a:pPr marL="342900" lvl="0" indent="-342900">
              <a:spcAft>
                <a:spcPts val="600"/>
              </a:spcAft>
              <a:buFont typeface="Arial" panose="020B0604020202020204" pitchFamily="34" charset="0"/>
              <a:buChar char="•"/>
            </a:pPr>
            <a:r>
              <a:rPr lang="en-US" sz="2400" dirty="0" smtClean="0">
                <a:solidFill>
                  <a:schemeClr val="tx1">
                    <a:lumMod val="85000"/>
                    <a:lumOff val="15000"/>
                  </a:schemeClr>
                </a:solidFill>
              </a:rPr>
              <a:t>appropriate </a:t>
            </a:r>
            <a:r>
              <a:rPr lang="en-US" sz="2400" dirty="0">
                <a:solidFill>
                  <a:schemeClr val="tx1">
                    <a:lumMod val="85000"/>
                    <a:lumOff val="15000"/>
                  </a:schemeClr>
                </a:solidFill>
              </a:rPr>
              <a:t>communication </a:t>
            </a:r>
            <a:r>
              <a:rPr lang="en-US" sz="2400" dirty="0" smtClean="0">
                <a:solidFill>
                  <a:schemeClr val="tx1">
                    <a:lumMod val="85000"/>
                    <a:lumOff val="15000"/>
                  </a:schemeClr>
                </a:solidFill>
              </a:rPr>
              <a:t>methods</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108175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 presetClass="entr" presetSubtype="0" fill="hold" nodeType="afterEffect">
                                  <p:stCondLst>
                                    <p:cond delay="25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500"/>
                            </p:stCondLst>
                            <p:childTnLst>
                              <p:par>
                                <p:cTn id="17" presetID="1" presetClass="entr" presetSubtype="0" fill="hold" nodeType="afterEffect">
                                  <p:stCondLst>
                                    <p:cond delay="25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500"/>
                            </p:stCondLst>
                            <p:childTnLst>
                              <p:par>
                                <p:cTn id="25" presetID="1" presetClass="entr" presetSubtype="0" fill="hold" nodeType="afterEffect">
                                  <p:stCondLst>
                                    <p:cond delay="25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907427"/>
          </a:xfrm>
          <a:prstGeom prst="rect">
            <a:avLst/>
          </a:prstGeom>
        </p:spPr>
      </p:pic>
      <p:sp>
        <p:nvSpPr>
          <p:cNvPr id="7" name="Rectangle 6"/>
          <p:cNvSpPr/>
          <p:nvPr/>
        </p:nvSpPr>
        <p:spPr>
          <a:xfrm>
            <a:off x="0" y="0"/>
            <a:ext cx="10654748" cy="6907427"/>
          </a:xfrm>
          <a:prstGeom prst="rect">
            <a:avLst/>
          </a:prstGeom>
          <a:gradFill>
            <a:gsLst>
              <a:gs pos="14000">
                <a:schemeClr val="tx1">
                  <a:lumMod val="75000"/>
                  <a:lumOff val="25000"/>
                  <a:alpha val="0"/>
                </a:schemeClr>
              </a:gs>
              <a:gs pos="100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p:cNvSpPr>
            <a:spLocks noGrp="1"/>
          </p:cNvSpPr>
          <p:nvPr>
            <p:ph type="body" sz="quarter" idx="4294967295"/>
          </p:nvPr>
        </p:nvSpPr>
        <p:spPr>
          <a:xfrm>
            <a:off x="581921" y="668490"/>
            <a:ext cx="4324350" cy="590550"/>
          </a:xfrm>
          <a:prstGeom prst="rect">
            <a:avLst/>
          </a:prstGeom>
        </p:spPr>
        <p:txBody>
          <a:bodyPr/>
          <a:lstStyle/>
          <a:p>
            <a:pPr marL="0" indent="0">
              <a:buNone/>
            </a:pPr>
            <a:r>
              <a:rPr lang="en-US" sz="3200" b="1" dirty="0">
                <a:solidFill>
                  <a:srgbClr val="94B0A2"/>
                </a:solidFill>
              </a:rPr>
              <a:t>Communications and the Church</a:t>
            </a:r>
          </a:p>
        </p:txBody>
      </p:sp>
      <p:sp>
        <p:nvSpPr>
          <p:cNvPr id="3" name="Rectangle 2"/>
          <p:cNvSpPr/>
          <p:nvPr/>
        </p:nvSpPr>
        <p:spPr>
          <a:xfrm>
            <a:off x="6499988" y="5764856"/>
            <a:ext cx="5206875" cy="677108"/>
          </a:xfrm>
          <a:prstGeom prst="rect">
            <a:avLst/>
          </a:prstGeom>
        </p:spPr>
        <p:txBody>
          <a:bodyPr wrap="none">
            <a:spAutoFit/>
          </a:bodyPr>
          <a:lstStyle/>
          <a:p>
            <a:pPr algn="r"/>
            <a:r>
              <a:rPr lang="en-US" sz="2000" b="1" i="1" dirty="0"/>
              <a:t>– Pope </a:t>
            </a:r>
            <a:r>
              <a:rPr lang="en-US" sz="2000" b="1" i="1" dirty="0" smtClean="0"/>
              <a:t>Francis,</a:t>
            </a:r>
          </a:p>
          <a:p>
            <a:pPr algn="r"/>
            <a:r>
              <a:rPr lang="en-US" b="1" i="1" dirty="0" smtClean="0"/>
              <a:t>Message </a:t>
            </a:r>
            <a:r>
              <a:rPr lang="en-US" b="1" i="1" dirty="0"/>
              <a:t>for World Communications Day, 2014</a:t>
            </a:r>
          </a:p>
        </p:txBody>
      </p:sp>
      <p:sp>
        <p:nvSpPr>
          <p:cNvPr id="5" name="Rectangle 4"/>
          <p:cNvSpPr/>
          <p:nvPr/>
        </p:nvSpPr>
        <p:spPr>
          <a:xfrm>
            <a:off x="581921" y="1683844"/>
            <a:ext cx="5514079" cy="4555093"/>
          </a:xfrm>
          <a:prstGeom prst="rect">
            <a:avLst/>
          </a:prstGeom>
        </p:spPr>
        <p:txBody>
          <a:bodyPr wrap="square">
            <a:spAutoFit/>
          </a:bodyPr>
          <a:lstStyle/>
          <a:p>
            <a:pPr>
              <a:spcAft>
                <a:spcPts val="1800"/>
              </a:spcAft>
            </a:pPr>
            <a:r>
              <a:rPr lang="en-US" sz="2000" dirty="0">
                <a:solidFill>
                  <a:schemeClr val="bg1"/>
                </a:solidFill>
              </a:rPr>
              <a:t>“Keeping the doors of our churches open also means keeping them open in the digital environment so that people, whatever their situation in life, can enter, and so that the Gospel can go out to reach </a:t>
            </a:r>
            <a:r>
              <a:rPr lang="en-US" sz="2000" dirty="0" smtClean="0">
                <a:solidFill>
                  <a:schemeClr val="bg1"/>
                </a:solidFill>
              </a:rPr>
              <a:t>everyone.</a:t>
            </a:r>
          </a:p>
          <a:p>
            <a:pPr>
              <a:spcAft>
                <a:spcPts val="1800"/>
              </a:spcAft>
            </a:pPr>
            <a:r>
              <a:rPr lang="en-US" sz="2000" dirty="0" smtClean="0">
                <a:solidFill>
                  <a:schemeClr val="bg1"/>
                </a:solidFill>
              </a:rPr>
              <a:t>We </a:t>
            </a:r>
            <a:r>
              <a:rPr lang="en-US" sz="2000" dirty="0">
                <a:solidFill>
                  <a:schemeClr val="bg1"/>
                </a:solidFill>
              </a:rPr>
              <a:t>are called to show that the Church is the home of all. Are we capable of communicating the image of such a </a:t>
            </a:r>
            <a:r>
              <a:rPr lang="en-US" sz="2000" dirty="0" smtClean="0">
                <a:solidFill>
                  <a:schemeClr val="bg1"/>
                </a:solidFill>
              </a:rPr>
              <a:t>Church?</a:t>
            </a:r>
          </a:p>
          <a:p>
            <a:pPr>
              <a:spcAft>
                <a:spcPts val="1800"/>
              </a:spcAft>
            </a:pPr>
            <a:r>
              <a:rPr lang="en-US" sz="2000" dirty="0" smtClean="0">
                <a:solidFill>
                  <a:schemeClr val="bg1"/>
                </a:solidFill>
              </a:rPr>
              <a:t>Communication </a:t>
            </a:r>
            <a:r>
              <a:rPr lang="en-US" sz="2000" dirty="0">
                <a:solidFill>
                  <a:schemeClr val="bg1"/>
                </a:solidFill>
              </a:rPr>
              <a:t>is a means of expressing the missionary vocation of the entire Church, one way to experience this call to discover the beauty of faith, the beauty of encountering Christ.”</a:t>
            </a:r>
          </a:p>
        </p:txBody>
      </p:sp>
    </p:spTree>
    <p:extLst>
      <p:ext uri="{BB962C8B-B14F-4D97-AF65-F5344CB8AC3E}">
        <p14:creationId xmlns:p14="http://schemas.microsoft.com/office/powerpoint/2010/main" val="5985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sz="2000" dirty="0" smtClean="0"/>
              <a:t>Your </a:t>
            </a:r>
            <a:r>
              <a:rPr lang="en-US" sz="2000" dirty="0"/>
              <a:t>Envelope Program &amp; </a:t>
            </a:r>
            <a:r>
              <a:rPr lang="en-US" sz="2000" dirty="0" err="1"/>
              <a:t>eGiving</a:t>
            </a:r>
            <a:endParaRPr lang="en-US" sz="2000" dirty="0"/>
          </a:p>
          <a:p>
            <a:endParaRPr lang="en-US" sz="2000" dirty="0"/>
          </a:p>
        </p:txBody>
      </p:sp>
      <p:sp>
        <p:nvSpPr>
          <p:cNvPr id="4" name="Text Placeholder 3"/>
          <p:cNvSpPr>
            <a:spLocks noGrp="1"/>
          </p:cNvSpPr>
          <p:nvPr>
            <p:ph type="body" sz="quarter" idx="11"/>
          </p:nvPr>
        </p:nvSpPr>
        <p:spPr/>
        <p:txBody>
          <a:bodyPr/>
          <a:lstStyle/>
          <a:p>
            <a:r>
              <a:rPr lang="en-US" dirty="0"/>
              <a:t>The Toolbox</a:t>
            </a:r>
            <a:r>
              <a:rPr lang="en-US" dirty="0" smtClean="0"/>
              <a:t>:</a:t>
            </a:r>
            <a:endParaRPr lang="en-US" dirty="0"/>
          </a:p>
        </p:txBody>
      </p:sp>
      <p:sp>
        <p:nvSpPr>
          <p:cNvPr id="8" name="TextBox 7"/>
          <p:cNvSpPr txBox="1"/>
          <p:nvPr/>
        </p:nvSpPr>
        <p:spPr>
          <a:xfrm>
            <a:off x="742949" y="2085815"/>
            <a:ext cx="5270500" cy="2123658"/>
          </a:xfrm>
          <a:prstGeom prst="rect">
            <a:avLst/>
          </a:prstGeom>
          <a:noFill/>
        </p:spPr>
        <p:txBody>
          <a:bodyPr wrap="square" rtlCol="0">
            <a:spAutoFit/>
          </a:bodyPr>
          <a:lstStyle/>
          <a:p>
            <a:pPr algn="ctr">
              <a:spcAft>
                <a:spcPts val="2400"/>
              </a:spcAft>
            </a:pPr>
            <a:r>
              <a:rPr lang="en-US" sz="2800" dirty="0"/>
              <a:t>Envelopes and </a:t>
            </a:r>
            <a:r>
              <a:rPr lang="en-US" sz="2800" dirty="0" err="1"/>
              <a:t>eGiving</a:t>
            </a:r>
            <a:r>
              <a:rPr lang="en-US" sz="2800" dirty="0"/>
              <a:t> don’t just carry offertory gifts.</a:t>
            </a:r>
          </a:p>
          <a:p>
            <a:pPr algn="ctr">
              <a:spcAft>
                <a:spcPts val="2400"/>
              </a:spcAft>
            </a:pPr>
            <a:r>
              <a:rPr lang="en-US" sz="2800" dirty="0"/>
              <a:t>They’re communication tools that drive engagement</a:t>
            </a:r>
            <a:r>
              <a:rPr lang="en-US" sz="2800" dirty="0" smtClean="0"/>
              <a:t>.</a:t>
            </a:r>
            <a:endParaRPr lang="en-US" sz="2800" dirty="0"/>
          </a:p>
        </p:txBody>
      </p:sp>
    </p:spTree>
    <p:extLst>
      <p:ext uri="{BB962C8B-B14F-4D97-AF65-F5344CB8AC3E}">
        <p14:creationId xmlns:p14="http://schemas.microsoft.com/office/powerpoint/2010/main" val="867976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sz="2000" dirty="0" smtClean="0"/>
              <a:t>Your </a:t>
            </a:r>
            <a:r>
              <a:rPr lang="en-US" sz="2000" dirty="0"/>
              <a:t>Envelope Program &amp; </a:t>
            </a:r>
            <a:r>
              <a:rPr lang="en-US" sz="2000" dirty="0" err="1"/>
              <a:t>eGiving</a:t>
            </a:r>
            <a:endParaRPr lang="en-US" sz="2000" dirty="0"/>
          </a:p>
          <a:p>
            <a:endParaRPr lang="en-US" sz="2000" dirty="0"/>
          </a:p>
        </p:txBody>
      </p:sp>
      <p:sp>
        <p:nvSpPr>
          <p:cNvPr id="4" name="Text Placeholder 3"/>
          <p:cNvSpPr>
            <a:spLocks noGrp="1"/>
          </p:cNvSpPr>
          <p:nvPr>
            <p:ph type="body" sz="quarter" idx="11"/>
          </p:nvPr>
        </p:nvSpPr>
        <p:spPr/>
        <p:txBody>
          <a:bodyPr/>
          <a:lstStyle/>
          <a:p>
            <a:r>
              <a:rPr lang="en-US" dirty="0"/>
              <a:t>The Toolbox</a:t>
            </a:r>
            <a:r>
              <a:rPr lang="en-US" dirty="0" smtClean="0"/>
              <a:t>:</a:t>
            </a:r>
            <a:endParaRPr lang="en-US" dirty="0"/>
          </a:p>
        </p:txBody>
      </p:sp>
      <p:grpSp>
        <p:nvGrpSpPr>
          <p:cNvPr id="3" name="Group 2"/>
          <p:cNvGrpSpPr/>
          <p:nvPr/>
        </p:nvGrpSpPr>
        <p:grpSpPr>
          <a:xfrm>
            <a:off x="450850" y="524424"/>
            <a:ext cx="5848350" cy="2485475"/>
            <a:chOff x="450850" y="660208"/>
            <a:chExt cx="5848350" cy="2485475"/>
          </a:xfrm>
        </p:grpSpPr>
        <p:sp>
          <p:nvSpPr>
            <p:cNvPr id="8" name="TextBox 7"/>
            <p:cNvSpPr txBox="1"/>
            <p:nvPr/>
          </p:nvSpPr>
          <p:spPr>
            <a:xfrm>
              <a:off x="2184146" y="950266"/>
              <a:ext cx="4115054" cy="2169825"/>
            </a:xfrm>
            <a:prstGeom prst="rect">
              <a:avLst/>
            </a:prstGeom>
            <a:noFill/>
          </p:spPr>
          <p:txBody>
            <a:bodyPr wrap="square" rtlCol="0">
              <a:spAutoFit/>
            </a:bodyPr>
            <a:lstStyle/>
            <a:p>
              <a:pPr lvl="0">
                <a:spcAft>
                  <a:spcPts val="1800"/>
                </a:spcAft>
              </a:pPr>
              <a:r>
                <a:rPr lang="en-US" sz="2400" dirty="0"/>
                <a:t>Regular envelope users give more of time and talent as well as treasure.</a:t>
              </a:r>
            </a:p>
            <a:p>
              <a:pPr lvl="0">
                <a:spcAft>
                  <a:spcPts val="1800"/>
                </a:spcAft>
              </a:pPr>
              <a:r>
                <a:rPr lang="en-US" sz="2400" dirty="0"/>
                <a:t>Envelope users are more engaged overall.</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850" y="660208"/>
              <a:ext cx="1454150" cy="2485475"/>
            </a:xfrm>
            <a:prstGeom prst="rect">
              <a:avLst/>
            </a:prstGeom>
          </p:spPr>
        </p:pic>
      </p:grpSp>
      <p:grpSp>
        <p:nvGrpSpPr>
          <p:cNvPr id="12" name="Group 11"/>
          <p:cNvGrpSpPr/>
          <p:nvPr/>
        </p:nvGrpSpPr>
        <p:grpSpPr>
          <a:xfrm>
            <a:off x="539750" y="3581396"/>
            <a:ext cx="6140196" cy="2539157"/>
            <a:chOff x="539750" y="3802040"/>
            <a:chExt cx="6140196" cy="2539157"/>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750" y="4292600"/>
              <a:ext cx="1525280" cy="1558039"/>
            </a:xfrm>
            <a:prstGeom prst="rect">
              <a:avLst/>
            </a:prstGeom>
          </p:spPr>
        </p:pic>
        <p:sp>
          <p:nvSpPr>
            <p:cNvPr id="11" name="TextBox 10"/>
            <p:cNvSpPr txBox="1"/>
            <p:nvPr/>
          </p:nvSpPr>
          <p:spPr>
            <a:xfrm>
              <a:off x="2184146" y="3802040"/>
              <a:ext cx="4495800" cy="2539157"/>
            </a:xfrm>
            <a:prstGeom prst="rect">
              <a:avLst/>
            </a:prstGeom>
            <a:noFill/>
          </p:spPr>
          <p:txBody>
            <a:bodyPr wrap="square" rtlCol="0">
              <a:spAutoFit/>
            </a:bodyPr>
            <a:lstStyle/>
            <a:p>
              <a:pPr>
                <a:spcAft>
                  <a:spcPts val="1800"/>
                </a:spcAft>
              </a:pPr>
              <a:r>
                <a:rPr lang="en-US" sz="2400" dirty="0"/>
                <a:t>Personalized envelopes reflect your parish’s unique identity and mission.</a:t>
              </a:r>
            </a:p>
            <a:p>
              <a:pPr>
                <a:spcAft>
                  <a:spcPts val="1800"/>
                </a:spcAft>
              </a:pPr>
              <a:r>
                <a:rPr lang="en-US" sz="2400" dirty="0"/>
                <a:t>Envelopes can be customized to address special occasions, initiatives, and audiences.</a:t>
              </a:r>
            </a:p>
          </p:txBody>
        </p:sp>
      </p:grpSp>
    </p:spTree>
    <p:extLst>
      <p:ext uri="{BB962C8B-B14F-4D97-AF65-F5344CB8AC3E}">
        <p14:creationId xmlns:p14="http://schemas.microsoft.com/office/powerpoint/2010/main" val="100900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sz="2000" dirty="0" smtClean="0"/>
              <a:t>Your </a:t>
            </a:r>
            <a:r>
              <a:rPr lang="en-US" sz="2000" dirty="0"/>
              <a:t>Envelope Program &amp; </a:t>
            </a:r>
            <a:r>
              <a:rPr lang="en-US" sz="2000" dirty="0" err="1"/>
              <a:t>eGiving</a:t>
            </a:r>
            <a:endParaRPr lang="en-US" sz="2000" dirty="0"/>
          </a:p>
          <a:p>
            <a:endParaRPr lang="en-US" sz="2000" dirty="0"/>
          </a:p>
        </p:txBody>
      </p:sp>
      <p:sp>
        <p:nvSpPr>
          <p:cNvPr id="4" name="Text Placeholder 3"/>
          <p:cNvSpPr>
            <a:spLocks noGrp="1"/>
          </p:cNvSpPr>
          <p:nvPr>
            <p:ph type="body" sz="quarter" idx="11"/>
          </p:nvPr>
        </p:nvSpPr>
        <p:spPr/>
        <p:txBody>
          <a:bodyPr/>
          <a:lstStyle/>
          <a:p>
            <a:r>
              <a:rPr lang="en-US" dirty="0"/>
              <a:t>The Toolbox</a:t>
            </a:r>
            <a:r>
              <a:rPr lang="en-US" dirty="0" smtClean="0"/>
              <a:t>:</a:t>
            </a:r>
            <a:endParaRPr lang="en-US" dirty="0"/>
          </a:p>
        </p:txBody>
      </p:sp>
      <p:grpSp>
        <p:nvGrpSpPr>
          <p:cNvPr id="3" name="Group 2"/>
          <p:cNvGrpSpPr/>
          <p:nvPr/>
        </p:nvGrpSpPr>
        <p:grpSpPr>
          <a:xfrm>
            <a:off x="450850" y="2122437"/>
            <a:ext cx="5937250" cy="2308324"/>
            <a:chOff x="450850" y="950266"/>
            <a:chExt cx="5937250" cy="2308324"/>
          </a:xfrm>
        </p:grpSpPr>
        <p:sp>
          <p:nvSpPr>
            <p:cNvPr id="8" name="TextBox 7"/>
            <p:cNvSpPr txBox="1"/>
            <p:nvPr/>
          </p:nvSpPr>
          <p:spPr>
            <a:xfrm>
              <a:off x="2065030" y="950266"/>
              <a:ext cx="4323070" cy="2308324"/>
            </a:xfrm>
            <a:prstGeom prst="rect">
              <a:avLst/>
            </a:prstGeom>
            <a:noFill/>
          </p:spPr>
          <p:txBody>
            <a:bodyPr wrap="square" rtlCol="0">
              <a:spAutoFit/>
            </a:bodyPr>
            <a:lstStyle/>
            <a:p>
              <a:pPr lvl="0"/>
              <a:r>
                <a:rPr lang="en-US" sz="2400" dirty="0"/>
                <a:t>Switching from annual boxed sets to a monthly mailed envelope program gives you a monthly communication opportunity direct to parishioners’ mailboxes.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850" y="950266"/>
              <a:ext cx="1287052" cy="1463763"/>
            </a:xfrm>
            <a:prstGeom prst="rect">
              <a:avLst/>
            </a:prstGeom>
          </p:spPr>
        </p:pic>
      </p:grpSp>
    </p:spTree>
    <p:extLst>
      <p:ext uri="{BB962C8B-B14F-4D97-AF65-F5344CB8AC3E}">
        <p14:creationId xmlns:p14="http://schemas.microsoft.com/office/powerpoint/2010/main" val="185153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sz="2000" dirty="0" smtClean="0"/>
              <a:t>Your </a:t>
            </a:r>
            <a:r>
              <a:rPr lang="en-US" sz="2000" dirty="0"/>
              <a:t>Envelope Program &amp; </a:t>
            </a:r>
            <a:r>
              <a:rPr lang="en-US" sz="2000" dirty="0" err="1"/>
              <a:t>eGiving</a:t>
            </a:r>
            <a:endParaRPr lang="en-US" sz="2000" dirty="0"/>
          </a:p>
          <a:p>
            <a:endParaRPr lang="en-US" sz="2000" dirty="0"/>
          </a:p>
        </p:txBody>
      </p:sp>
      <p:sp>
        <p:nvSpPr>
          <p:cNvPr id="4" name="Text Placeholder 3"/>
          <p:cNvSpPr>
            <a:spLocks noGrp="1"/>
          </p:cNvSpPr>
          <p:nvPr>
            <p:ph type="body" sz="quarter" idx="11"/>
          </p:nvPr>
        </p:nvSpPr>
        <p:spPr/>
        <p:txBody>
          <a:bodyPr/>
          <a:lstStyle/>
          <a:p>
            <a:r>
              <a:rPr lang="en-US" dirty="0"/>
              <a:t>The Toolbox</a:t>
            </a:r>
            <a:r>
              <a:rPr lang="en-US" dirty="0" smtClean="0"/>
              <a:t>:</a:t>
            </a:r>
            <a:endParaRPr lang="en-US" dirty="0"/>
          </a:p>
        </p:txBody>
      </p:sp>
      <p:grpSp>
        <p:nvGrpSpPr>
          <p:cNvPr id="12" name="Group 11"/>
          <p:cNvGrpSpPr/>
          <p:nvPr/>
        </p:nvGrpSpPr>
        <p:grpSpPr>
          <a:xfrm>
            <a:off x="514350" y="1244598"/>
            <a:ext cx="6229096" cy="1938992"/>
            <a:chOff x="450850" y="3802040"/>
            <a:chExt cx="6229096" cy="1938992"/>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850" y="4195744"/>
              <a:ext cx="1508951" cy="1385746"/>
            </a:xfrm>
            <a:prstGeom prst="rect">
              <a:avLst/>
            </a:prstGeom>
          </p:spPr>
        </p:pic>
        <p:sp>
          <p:nvSpPr>
            <p:cNvPr id="11" name="TextBox 10"/>
            <p:cNvSpPr txBox="1"/>
            <p:nvPr/>
          </p:nvSpPr>
          <p:spPr>
            <a:xfrm>
              <a:off x="2184146" y="3802040"/>
              <a:ext cx="4495800" cy="1938992"/>
            </a:xfrm>
            <a:prstGeom prst="rect">
              <a:avLst/>
            </a:prstGeom>
            <a:noFill/>
          </p:spPr>
          <p:txBody>
            <a:bodyPr wrap="square" rtlCol="0">
              <a:spAutoFit/>
            </a:bodyPr>
            <a:lstStyle/>
            <a:p>
              <a:pPr lvl="0"/>
              <a:r>
                <a:rPr lang="en-US" sz="2400" dirty="0"/>
                <a:t>Adding an </a:t>
              </a:r>
              <a:r>
                <a:rPr lang="en-US" sz="2400" dirty="0" err="1"/>
                <a:t>eGiving</a:t>
              </a:r>
              <a:r>
                <a:rPr lang="en-US" sz="2400" dirty="0"/>
                <a:t> option allows your parishioners the option to participate in parish stewardship and activities anytime, anywhere</a:t>
              </a:r>
              <a:r>
                <a:rPr lang="en-US" sz="2400" dirty="0" smtClean="0"/>
                <a:t>.</a:t>
              </a:r>
              <a:endParaRPr lang="en-US" sz="2400" dirty="0"/>
            </a:p>
          </p:txBody>
        </p:sp>
      </p:grpSp>
      <p:sp>
        <p:nvSpPr>
          <p:cNvPr id="13" name="TextBox 12"/>
          <p:cNvSpPr txBox="1"/>
          <p:nvPr/>
        </p:nvSpPr>
        <p:spPr>
          <a:xfrm>
            <a:off x="514350" y="3697146"/>
            <a:ext cx="6229096" cy="1800493"/>
          </a:xfrm>
          <a:prstGeom prst="rect">
            <a:avLst/>
          </a:prstGeom>
          <a:noFill/>
        </p:spPr>
        <p:txBody>
          <a:bodyPr wrap="square" rtlCol="0">
            <a:spAutoFit/>
          </a:bodyPr>
          <a:lstStyle/>
          <a:p>
            <a:pPr marL="342900" lvl="0" indent="-342900">
              <a:spcAft>
                <a:spcPts val="1800"/>
              </a:spcAft>
              <a:buClr>
                <a:srgbClr val="6D9280"/>
              </a:buClr>
              <a:buSzPct val="100000"/>
              <a:buFont typeface="Arial" panose="020B0604020202020204" pitchFamily="34" charset="0"/>
              <a:buChar char="•"/>
            </a:pPr>
            <a:r>
              <a:rPr lang="en-US" sz="2400" dirty="0" err="1"/>
              <a:t>eGiving</a:t>
            </a:r>
            <a:r>
              <a:rPr lang="en-US" sz="2400" dirty="0"/>
              <a:t> enhances your envelope </a:t>
            </a:r>
            <a:r>
              <a:rPr lang="en-US" sz="2400" dirty="0" smtClean="0"/>
              <a:t>program.</a:t>
            </a:r>
          </a:p>
          <a:p>
            <a:pPr marL="342900" lvl="0" indent="-342900">
              <a:spcAft>
                <a:spcPts val="1800"/>
              </a:spcAft>
              <a:buClr>
                <a:srgbClr val="6D9280"/>
              </a:buClr>
              <a:buSzPct val="100000"/>
              <a:buFont typeface="Arial" panose="020B0604020202020204" pitchFamily="34" charset="0"/>
              <a:buChar char="•"/>
            </a:pPr>
            <a:r>
              <a:rPr lang="en-US" sz="2400" dirty="0" err="1" smtClean="0"/>
              <a:t>eGiving</a:t>
            </a:r>
            <a:r>
              <a:rPr lang="en-US" sz="2400" dirty="0" smtClean="0"/>
              <a:t> </a:t>
            </a:r>
            <a:r>
              <a:rPr lang="en-US" sz="2400" dirty="0"/>
              <a:t>has been proven to increase engagement.</a:t>
            </a:r>
          </a:p>
        </p:txBody>
      </p:sp>
    </p:spTree>
    <p:extLst>
      <p:ext uri="{BB962C8B-B14F-4D97-AF65-F5344CB8AC3E}">
        <p14:creationId xmlns:p14="http://schemas.microsoft.com/office/powerpoint/2010/main" val="10591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txBox="1">
            <a:spLocks/>
          </p:cNvSpPr>
          <p:nvPr/>
        </p:nvSpPr>
        <p:spPr>
          <a:xfrm>
            <a:off x="371476" y="3276599"/>
            <a:ext cx="4324350" cy="4571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800" kern="1200" dirty="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solidFill>
                  <a:schemeClr val="bg1"/>
                </a:solidFill>
              </a:rPr>
              <a:t>Your Parish Bulletin</a:t>
            </a:r>
          </a:p>
          <a:p>
            <a:endParaRPr lang="en-US" sz="2000" dirty="0">
              <a:solidFill>
                <a:schemeClr val="bg1"/>
              </a:solidFill>
            </a:endParaRPr>
          </a:p>
        </p:txBody>
      </p:sp>
      <p:sp>
        <p:nvSpPr>
          <p:cNvPr id="9" name="Text Placeholder 3"/>
          <p:cNvSpPr txBox="1">
            <a:spLocks/>
          </p:cNvSpPr>
          <p:nvPr/>
        </p:nvSpPr>
        <p:spPr>
          <a:xfrm>
            <a:off x="371476" y="2714624"/>
            <a:ext cx="4324350" cy="5905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tx1">
                    <a:lumMod val="85000"/>
                    <a:lumOff val="15000"/>
                  </a:schemeClr>
                </a:solidFill>
              </a:rPr>
              <a:t>The Toolbox:</a:t>
            </a:r>
            <a:endParaRPr lang="en-US" dirty="0">
              <a:solidFill>
                <a:schemeClr val="tx1">
                  <a:lumMod val="85000"/>
                  <a:lumOff val="15000"/>
                </a:schemeClr>
              </a:solidFill>
            </a:endParaRPr>
          </a:p>
        </p:txBody>
      </p:sp>
    </p:spTree>
    <p:extLst>
      <p:ext uri="{BB962C8B-B14F-4D97-AF65-F5344CB8AC3E}">
        <p14:creationId xmlns:p14="http://schemas.microsoft.com/office/powerpoint/2010/main" val="20224515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91999" cy="6858001"/>
          </a:xfrm>
          <a:prstGeom prst="rect">
            <a:avLst/>
          </a:prstGeom>
        </p:spPr>
      </p:pic>
      <p:sp>
        <p:nvSpPr>
          <p:cNvPr id="12" name="TextBox 11"/>
          <p:cNvSpPr txBox="1"/>
          <p:nvPr/>
        </p:nvSpPr>
        <p:spPr>
          <a:xfrm>
            <a:off x="596900" y="572036"/>
            <a:ext cx="5232400" cy="1200329"/>
          </a:xfrm>
          <a:prstGeom prst="rect">
            <a:avLst/>
          </a:prstGeom>
          <a:noFill/>
        </p:spPr>
        <p:txBody>
          <a:bodyPr wrap="square" rtlCol="0">
            <a:spAutoFit/>
          </a:bodyPr>
          <a:lstStyle/>
          <a:p>
            <a:r>
              <a:rPr lang="en-US" sz="2400" b="1" dirty="0"/>
              <a:t>Your parish bulletin can and should be</a:t>
            </a:r>
            <a:r>
              <a:rPr lang="en-US" sz="2400" b="1" dirty="0" smtClean="0"/>
              <a:t> a </a:t>
            </a:r>
            <a:r>
              <a:rPr lang="en-US" sz="2400" b="1" dirty="0"/>
              <a:t>more interesting, </a:t>
            </a:r>
            <a:r>
              <a:rPr lang="en-US" sz="2400" b="1" dirty="0" smtClean="0"/>
              <a:t>creative</a:t>
            </a:r>
            <a:r>
              <a:rPr lang="en-US" sz="2400" b="1" dirty="0"/>
              <a:t>, dynamic communication tool</a:t>
            </a:r>
            <a:r>
              <a:rPr lang="en-US" sz="2400" b="1" dirty="0" smtClean="0"/>
              <a:t>.</a:t>
            </a:r>
            <a:endParaRPr lang="en-US" sz="2400" b="1" dirty="0"/>
          </a:p>
        </p:txBody>
      </p:sp>
      <p:sp>
        <p:nvSpPr>
          <p:cNvPr id="13" name="TextBox 12"/>
          <p:cNvSpPr txBox="1"/>
          <p:nvPr/>
        </p:nvSpPr>
        <p:spPr>
          <a:xfrm>
            <a:off x="596900" y="2142719"/>
            <a:ext cx="4813300" cy="2769989"/>
          </a:xfrm>
          <a:prstGeom prst="rect">
            <a:avLst/>
          </a:prstGeom>
          <a:noFill/>
        </p:spPr>
        <p:txBody>
          <a:bodyPr wrap="square" rtlCol="0">
            <a:spAutoFit/>
          </a:bodyPr>
          <a:lstStyle/>
          <a:p>
            <a:pPr marL="285750" lvl="0" indent="-285750">
              <a:spcAft>
                <a:spcPts val="1800"/>
              </a:spcAft>
              <a:buFont typeface="Arial" panose="020B0604020202020204" pitchFamily="34" charset="0"/>
              <a:buChar char="•"/>
            </a:pPr>
            <a:r>
              <a:rPr lang="en-US" sz="2400" dirty="0"/>
              <a:t>Is it YOUR parish bulletin? </a:t>
            </a:r>
            <a:r>
              <a:rPr lang="en-US" sz="2400" dirty="0" smtClean="0"/>
              <a:t>            </a:t>
            </a:r>
            <a:r>
              <a:rPr lang="en-US" sz="2400" i="1" dirty="0" smtClean="0"/>
              <a:t>(</a:t>
            </a:r>
            <a:r>
              <a:rPr lang="en-US" sz="2400" i="1" dirty="0"/>
              <a:t>Is the content specific to you, or generically produced?)</a:t>
            </a:r>
          </a:p>
          <a:p>
            <a:pPr marL="285750" lvl="0" indent="-285750">
              <a:spcAft>
                <a:spcPts val="1800"/>
              </a:spcAft>
              <a:buFont typeface="Arial" panose="020B0604020202020204" pitchFamily="34" charset="0"/>
              <a:buChar char="•"/>
            </a:pPr>
            <a:r>
              <a:rPr lang="en-US" sz="2400" dirty="0"/>
              <a:t>Is it in color?</a:t>
            </a:r>
          </a:p>
          <a:p>
            <a:pPr marL="285750" lvl="0" indent="-285750">
              <a:spcAft>
                <a:spcPts val="1800"/>
              </a:spcAft>
              <a:buFont typeface="Arial" panose="020B0604020202020204" pitchFamily="34" charset="0"/>
              <a:buChar char="•"/>
            </a:pPr>
            <a:r>
              <a:rPr lang="en-US" sz="2400" dirty="0"/>
              <a:t>Is it visually engaging and easy to </a:t>
            </a:r>
            <a:r>
              <a:rPr lang="en-US" sz="2400" dirty="0" smtClean="0"/>
              <a:t>navigate</a:t>
            </a:r>
            <a:r>
              <a:rPr lang="en-US" sz="2400" dirty="0"/>
              <a:t>?</a:t>
            </a:r>
          </a:p>
        </p:txBody>
      </p:sp>
    </p:spTree>
    <p:extLst>
      <p:ext uri="{BB962C8B-B14F-4D97-AF65-F5344CB8AC3E}">
        <p14:creationId xmlns:p14="http://schemas.microsoft.com/office/powerpoint/2010/main" val="313644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91999" cy="6858001"/>
          </a:xfrm>
          <a:prstGeom prst="rect">
            <a:avLst/>
          </a:prstGeom>
        </p:spPr>
      </p:pic>
      <p:sp>
        <p:nvSpPr>
          <p:cNvPr id="12" name="TextBox 11"/>
          <p:cNvSpPr txBox="1"/>
          <p:nvPr/>
        </p:nvSpPr>
        <p:spPr>
          <a:xfrm>
            <a:off x="596900" y="572036"/>
            <a:ext cx="5232400" cy="1200329"/>
          </a:xfrm>
          <a:prstGeom prst="rect">
            <a:avLst/>
          </a:prstGeom>
          <a:noFill/>
        </p:spPr>
        <p:txBody>
          <a:bodyPr wrap="square" rtlCol="0">
            <a:spAutoFit/>
          </a:bodyPr>
          <a:lstStyle/>
          <a:p>
            <a:r>
              <a:rPr lang="en-US" sz="2400" b="1" dirty="0"/>
              <a:t>Your parish bulletin can and should be</a:t>
            </a:r>
            <a:r>
              <a:rPr lang="en-US" sz="2400" b="1" dirty="0" smtClean="0"/>
              <a:t> a </a:t>
            </a:r>
            <a:r>
              <a:rPr lang="en-US" sz="2400" b="1" dirty="0"/>
              <a:t>more interesting, </a:t>
            </a:r>
            <a:r>
              <a:rPr lang="en-US" sz="2400" b="1" dirty="0" smtClean="0"/>
              <a:t>creative</a:t>
            </a:r>
            <a:r>
              <a:rPr lang="en-US" sz="2400" b="1" dirty="0"/>
              <a:t>, dynamic communication tool</a:t>
            </a:r>
            <a:r>
              <a:rPr lang="en-US" sz="2400" b="1" dirty="0" smtClean="0"/>
              <a:t>.</a:t>
            </a:r>
            <a:endParaRPr lang="en-US" sz="2400" b="1" dirty="0"/>
          </a:p>
        </p:txBody>
      </p:sp>
      <p:sp>
        <p:nvSpPr>
          <p:cNvPr id="13" name="TextBox 12"/>
          <p:cNvSpPr txBox="1"/>
          <p:nvPr/>
        </p:nvSpPr>
        <p:spPr>
          <a:xfrm>
            <a:off x="596900" y="2079219"/>
            <a:ext cx="4673600" cy="3739485"/>
          </a:xfrm>
          <a:prstGeom prst="rect">
            <a:avLst/>
          </a:prstGeom>
          <a:noFill/>
        </p:spPr>
        <p:txBody>
          <a:bodyPr wrap="square" rtlCol="0">
            <a:spAutoFit/>
          </a:bodyPr>
          <a:lstStyle/>
          <a:p>
            <a:pPr marL="285750" lvl="0" indent="-285750">
              <a:spcAft>
                <a:spcPts val="1800"/>
              </a:spcAft>
              <a:buFont typeface="Arial" panose="020B0604020202020204" pitchFamily="34" charset="0"/>
              <a:buChar char="•"/>
            </a:pPr>
            <a:r>
              <a:rPr lang="en-US" sz="2400" dirty="0" smtClean="0"/>
              <a:t>Is </a:t>
            </a:r>
            <a:r>
              <a:rPr lang="en-US" sz="2400" dirty="0"/>
              <a:t>it inviting to those not already engaged?</a:t>
            </a:r>
          </a:p>
          <a:p>
            <a:pPr marL="285750" lvl="0" indent="-285750">
              <a:spcAft>
                <a:spcPts val="1800"/>
              </a:spcAft>
              <a:buFont typeface="Arial" panose="020B0604020202020204" pitchFamily="34" charset="0"/>
              <a:buChar char="•"/>
            </a:pPr>
            <a:r>
              <a:rPr lang="en-US" sz="2400" dirty="0"/>
              <a:t>Is it available online—and updated each week?</a:t>
            </a:r>
          </a:p>
          <a:p>
            <a:pPr marL="285750" lvl="0" indent="-285750">
              <a:spcAft>
                <a:spcPts val="1800"/>
              </a:spcAft>
              <a:buFont typeface="Arial" panose="020B0604020202020204" pitchFamily="34" charset="0"/>
              <a:buChar char="•"/>
            </a:pPr>
            <a:r>
              <a:rPr lang="en-US" sz="2400" dirty="0"/>
              <a:t>Do you email it?</a:t>
            </a:r>
          </a:p>
          <a:p>
            <a:pPr marL="285750" lvl="0" indent="-285750">
              <a:spcAft>
                <a:spcPts val="1800"/>
              </a:spcAft>
              <a:buFont typeface="Arial" panose="020B0604020202020204" pitchFamily="34" charset="0"/>
              <a:buChar char="•"/>
            </a:pPr>
            <a:r>
              <a:rPr lang="en-US" sz="2400" dirty="0"/>
              <a:t>Can it be viewed easily on mobile devices </a:t>
            </a:r>
            <a:r>
              <a:rPr lang="en-US" sz="2400" i="1" dirty="0"/>
              <a:t>(smartphones, tablets</a:t>
            </a:r>
            <a:r>
              <a:rPr lang="en-US" sz="2400" i="1" dirty="0" smtClean="0"/>
              <a:t>)</a:t>
            </a:r>
            <a:r>
              <a:rPr lang="en-US" sz="2400" dirty="0" smtClean="0"/>
              <a:t>?</a:t>
            </a:r>
            <a:endParaRPr lang="en-US" sz="2400" dirty="0"/>
          </a:p>
        </p:txBody>
      </p:sp>
      <p:sp>
        <p:nvSpPr>
          <p:cNvPr id="2" name="TextBox 1"/>
          <p:cNvSpPr txBox="1"/>
          <p:nvPr/>
        </p:nvSpPr>
        <p:spPr>
          <a:xfrm>
            <a:off x="596900" y="5894725"/>
            <a:ext cx="4673600" cy="523220"/>
          </a:xfrm>
          <a:prstGeom prst="rect">
            <a:avLst/>
          </a:prstGeom>
          <a:solidFill>
            <a:schemeClr val="tx1">
              <a:lumMod val="95000"/>
              <a:lumOff val="5000"/>
            </a:schemeClr>
          </a:solidFill>
        </p:spPr>
        <p:txBody>
          <a:bodyPr wrap="square" rtlCol="0">
            <a:spAutoFit/>
          </a:bodyPr>
          <a:lstStyle/>
          <a:p>
            <a:r>
              <a:rPr lang="en-US" sz="2800" b="1" i="1" dirty="0">
                <a:solidFill>
                  <a:srgbClr val="F38E37"/>
                </a:solidFill>
              </a:rPr>
              <a:t>Do not waste the bulletin</a:t>
            </a:r>
            <a:r>
              <a:rPr lang="en-US" sz="2800" b="1" i="1" dirty="0" smtClean="0">
                <a:solidFill>
                  <a:srgbClr val="F38E37"/>
                </a:solidFill>
              </a:rPr>
              <a:t>!</a:t>
            </a:r>
            <a:endParaRPr lang="en-US" sz="2800" dirty="0">
              <a:solidFill>
                <a:srgbClr val="F38E37"/>
              </a:solidFill>
            </a:endParaRPr>
          </a:p>
        </p:txBody>
      </p:sp>
    </p:spTree>
    <p:extLst>
      <p:ext uri="{BB962C8B-B14F-4D97-AF65-F5344CB8AC3E}">
        <p14:creationId xmlns:p14="http://schemas.microsoft.com/office/powerpoint/2010/main" val="255829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The Toolbox:</a:t>
            </a:r>
            <a:endParaRPr lang="en-US" dirty="0"/>
          </a:p>
        </p:txBody>
      </p:sp>
      <p:sp>
        <p:nvSpPr>
          <p:cNvPr id="5" name="Text Placeholder 4"/>
          <p:cNvSpPr>
            <a:spLocks noGrp="1"/>
          </p:cNvSpPr>
          <p:nvPr>
            <p:ph type="body" sz="quarter" idx="12"/>
          </p:nvPr>
        </p:nvSpPr>
        <p:spPr/>
        <p:txBody>
          <a:bodyPr/>
          <a:lstStyle/>
          <a:p>
            <a:r>
              <a:rPr lang="en-US" sz="2000" b="1" dirty="0" smtClean="0"/>
              <a:t>Your Parish Website</a:t>
            </a:r>
            <a:endParaRPr lang="en-US" sz="2000" b="1" dirty="0"/>
          </a:p>
        </p:txBody>
      </p:sp>
      <p:sp>
        <p:nvSpPr>
          <p:cNvPr id="6" name="TextBox 5"/>
          <p:cNvSpPr txBox="1"/>
          <p:nvPr/>
        </p:nvSpPr>
        <p:spPr>
          <a:xfrm>
            <a:off x="5842000" y="529421"/>
            <a:ext cx="4953000" cy="954107"/>
          </a:xfrm>
          <a:prstGeom prst="rect">
            <a:avLst/>
          </a:prstGeom>
          <a:noFill/>
        </p:spPr>
        <p:txBody>
          <a:bodyPr wrap="square" rtlCol="0">
            <a:spAutoFit/>
          </a:bodyPr>
          <a:lstStyle/>
          <a:p>
            <a:r>
              <a:rPr lang="en-US" sz="2800" b="1" dirty="0">
                <a:solidFill>
                  <a:srgbClr val="F38E37"/>
                </a:solidFill>
              </a:rPr>
              <a:t>A dynamic parish website is a necessity, not an option.</a:t>
            </a:r>
          </a:p>
        </p:txBody>
      </p:sp>
      <p:sp>
        <p:nvSpPr>
          <p:cNvPr id="7" name="TextBox 6"/>
          <p:cNvSpPr txBox="1"/>
          <p:nvPr/>
        </p:nvSpPr>
        <p:spPr>
          <a:xfrm>
            <a:off x="5842000" y="1748621"/>
            <a:ext cx="5232400" cy="3877985"/>
          </a:xfrm>
          <a:prstGeom prst="rect">
            <a:avLst/>
          </a:prstGeom>
          <a:noFill/>
        </p:spPr>
        <p:txBody>
          <a:bodyPr wrap="square" rtlCol="0">
            <a:spAutoFit/>
          </a:bodyPr>
          <a:lstStyle/>
          <a:p>
            <a:pPr>
              <a:spcAft>
                <a:spcPts val="600"/>
              </a:spcAft>
            </a:pPr>
            <a:r>
              <a:rPr lang="en-US" sz="2400" dirty="0">
                <a:solidFill>
                  <a:schemeClr val="bg1"/>
                </a:solidFill>
              </a:rPr>
              <a:t>What most parish websites offer:</a:t>
            </a:r>
          </a:p>
          <a:p>
            <a:pPr marL="285750" lvl="0" indent="-285750">
              <a:spcAft>
                <a:spcPts val="600"/>
              </a:spcAft>
              <a:buFont typeface="Arial" panose="020B0604020202020204" pitchFamily="34" charset="0"/>
              <a:buChar char="•"/>
            </a:pPr>
            <a:r>
              <a:rPr lang="en-US" sz="2400" dirty="0">
                <a:solidFill>
                  <a:schemeClr val="bg1"/>
                </a:solidFill>
              </a:rPr>
              <a:t>Mass times</a:t>
            </a:r>
          </a:p>
          <a:p>
            <a:pPr marL="285750" lvl="0" indent="-285750">
              <a:spcAft>
                <a:spcPts val="600"/>
              </a:spcAft>
              <a:buFont typeface="Arial" panose="020B0604020202020204" pitchFamily="34" charset="0"/>
              <a:buChar char="•"/>
            </a:pPr>
            <a:r>
              <a:rPr lang="en-US" sz="2400" dirty="0">
                <a:solidFill>
                  <a:schemeClr val="bg1"/>
                </a:solidFill>
              </a:rPr>
              <a:t>Information on parish ministries/contacts </a:t>
            </a:r>
          </a:p>
          <a:p>
            <a:pPr marL="285750" lvl="0" indent="-285750">
              <a:spcAft>
                <a:spcPts val="600"/>
              </a:spcAft>
              <a:buFont typeface="Arial" panose="020B0604020202020204" pitchFamily="34" charset="0"/>
              <a:buChar char="•"/>
            </a:pPr>
            <a:r>
              <a:rPr lang="en-US" sz="2400" dirty="0">
                <a:solidFill>
                  <a:schemeClr val="bg1"/>
                </a:solidFill>
              </a:rPr>
              <a:t>Links to parochial school/religious education program </a:t>
            </a:r>
          </a:p>
          <a:p>
            <a:pPr marL="285750" lvl="0" indent="-285750">
              <a:spcAft>
                <a:spcPts val="600"/>
              </a:spcAft>
              <a:buFont typeface="Arial" panose="020B0604020202020204" pitchFamily="34" charset="0"/>
              <a:buChar char="•"/>
            </a:pPr>
            <a:r>
              <a:rPr lang="en-US" sz="2400" dirty="0">
                <a:solidFill>
                  <a:schemeClr val="bg1"/>
                </a:solidFill>
              </a:rPr>
              <a:t>Sunday Bulletin</a:t>
            </a:r>
          </a:p>
          <a:p>
            <a:pPr marL="285750" lvl="0" indent="-285750">
              <a:spcAft>
                <a:spcPts val="600"/>
              </a:spcAft>
              <a:buFont typeface="Arial" panose="020B0604020202020204" pitchFamily="34" charset="0"/>
              <a:buChar char="•"/>
            </a:pPr>
            <a:r>
              <a:rPr lang="en-US" sz="2400" dirty="0">
                <a:solidFill>
                  <a:schemeClr val="bg1"/>
                </a:solidFill>
              </a:rPr>
              <a:t>Sacramental schedules</a:t>
            </a:r>
          </a:p>
          <a:p>
            <a:pPr marL="285750" lvl="0" indent="-285750">
              <a:spcAft>
                <a:spcPts val="600"/>
              </a:spcAft>
              <a:buFont typeface="Arial" panose="020B0604020202020204" pitchFamily="34" charset="0"/>
              <a:buChar char="•"/>
            </a:pPr>
            <a:r>
              <a:rPr lang="en-US" sz="2400" dirty="0">
                <a:solidFill>
                  <a:schemeClr val="bg1"/>
                </a:solidFill>
              </a:rPr>
              <a:t>Staff profiles/contact </a:t>
            </a:r>
            <a:r>
              <a:rPr lang="en-US" sz="2400" dirty="0" smtClean="0">
                <a:solidFill>
                  <a:schemeClr val="bg1"/>
                </a:solidFill>
              </a:rPr>
              <a:t>information</a:t>
            </a:r>
            <a:endParaRPr lang="en-US" sz="2400" dirty="0">
              <a:solidFill>
                <a:schemeClr val="bg1"/>
              </a:solidFill>
            </a:endParaRPr>
          </a:p>
        </p:txBody>
      </p:sp>
      <p:sp>
        <p:nvSpPr>
          <p:cNvPr id="8" name="TextBox 7"/>
          <p:cNvSpPr txBox="1"/>
          <p:nvPr/>
        </p:nvSpPr>
        <p:spPr>
          <a:xfrm>
            <a:off x="5842000" y="5783204"/>
            <a:ext cx="4089400" cy="861774"/>
          </a:xfrm>
          <a:prstGeom prst="rect">
            <a:avLst/>
          </a:prstGeom>
          <a:noFill/>
        </p:spPr>
        <p:txBody>
          <a:bodyPr wrap="square" rtlCol="0">
            <a:spAutoFit/>
          </a:bodyPr>
          <a:lstStyle/>
          <a:p>
            <a:r>
              <a:rPr lang="en-US" sz="1600" i="1" dirty="0">
                <a:solidFill>
                  <a:schemeClr val="bg1">
                    <a:lumMod val="85000"/>
                  </a:schemeClr>
                </a:solidFill>
              </a:rPr>
              <a:t>Source: 2011 Fall New Media Conference, Pilot Media, Archdiocese of Boston</a:t>
            </a:r>
          </a:p>
          <a:p>
            <a:endParaRPr lang="en-US" dirty="0">
              <a:solidFill>
                <a:schemeClr val="bg1">
                  <a:lumMod val="85000"/>
                </a:schemeClr>
              </a:solidFill>
            </a:endParaRPr>
          </a:p>
        </p:txBody>
      </p:sp>
    </p:spTree>
    <p:extLst>
      <p:ext uri="{BB962C8B-B14F-4D97-AF65-F5344CB8AC3E}">
        <p14:creationId xmlns:p14="http://schemas.microsoft.com/office/powerpoint/2010/main" val="20335503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The Toolbox:</a:t>
            </a:r>
            <a:endParaRPr lang="en-US" dirty="0"/>
          </a:p>
        </p:txBody>
      </p:sp>
      <p:sp>
        <p:nvSpPr>
          <p:cNvPr id="5" name="Text Placeholder 4"/>
          <p:cNvSpPr>
            <a:spLocks noGrp="1"/>
          </p:cNvSpPr>
          <p:nvPr>
            <p:ph type="body" sz="quarter" idx="12"/>
          </p:nvPr>
        </p:nvSpPr>
        <p:spPr/>
        <p:txBody>
          <a:bodyPr/>
          <a:lstStyle/>
          <a:p>
            <a:r>
              <a:rPr lang="en-US" sz="2000" b="1" dirty="0" smtClean="0"/>
              <a:t>Your Parish Website</a:t>
            </a:r>
            <a:endParaRPr lang="en-US" sz="2000" b="1" dirty="0"/>
          </a:p>
        </p:txBody>
      </p:sp>
      <p:sp>
        <p:nvSpPr>
          <p:cNvPr id="6" name="TextBox 5"/>
          <p:cNvSpPr txBox="1"/>
          <p:nvPr/>
        </p:nvSpPr>
        <p:spPr>
          <a:xfrm>
            <a:off x="5765800" y="800100"/>
            <a:ext cx="5613400" cy="523220"/>
          </a:xfrm>
          <a:prstGeom prst="rect">
            <a:avLst/>
          </a:prstGeom>
          <a:noFill/>
        </p:spPr>
        <p:txBody>
          <a:bodyPr wrap="square" rtlCol="0">
            <a:spAutoFit/>
          </a:bodyPr>
          <a:lstStyle/>
          <a:p>
            <a:r>
              <a:rPr lang="en-US" sz="2800" b="1" dirty="0">
                <a:solidFill>
                  <a:srgbClr val="F38E37"/>
                </a:solidFill>
              </a:rPr>
              <a:t>It’s what’s </a:t>
            </a:r>
            <a:r>
              <a:rPr lang="en-US" sz="2800" b="1" dirty="0">
                <a:solidFill>
                  <a:schemeClr val="bg1"/>
                </a:solidFill>
              </a:rPr>
              <a:t>NOT</a:t>
            </a:r>
            <a:r>
              <a:rPr lang="en-US" sz="2800" b="1" dirty="0">
                <a:solidFill>
                  <a:srgbClr val="F38E37"/>
                </a:solidFill>
              </a:rPr>
              <a:t> there that hurts.</a:t>
            </a:r>
          </a:p>
        </p:txBody>
      </p:sp>
      <p:sp>
        <p:nvSpPr>
          <p:cNvPr id="7" name="TextBox 6"/>
          <p:cNvSpPr txBox="1"/>
          <p:nvPr/>
        </p:nvSpPr>
        <p:spPr>
          <a:xfrm>
            <a:off x="5765799" y="1819274"/>
            <a:ext cx="5483447" cy="1569660"/>
          </a:xfrm>
          <a:prstGeom prst="rect">
            <a:avLst/>
          </a:prstGeom>
          <a:noFill/>
        </p:spPr>
        <p:txBody>
          <a:bodyPr wrap="square" rtlCol="0">
            <a:spAutoFit/>
          </a:bodyPr>
          <a:lstStyle/>
          <a:p>
            <a:r>
              <a:rPr lang="en-US" sz="2400" dirty="0">
                <a:solidFill>
                  <a:schemeClr val="bg1"/>
                </a:solidFill>
              </a:rPr>
              <a:t>Parishioners (and non-parishioners!) are increasingly turning to your website for a variety of engagement opportunities that may not be there.</a:t>
            </a:r>
          </a:p>
        </p:txBody>
      </p:sp>
      <p:sp>
        <p:nvSpPr>
          <p:cNvPr id="8" name="TextBox 7"/>
          <p:cNvSpPr txBox="1"/>
          <p:nvPr/>
        </p:nvSpPr>
        <p:spPr>
          <a:xfrm>
            <a:off x="5765800" y="3884888"/>
            <a:ext cx="5232400" cy="830997"/>
          </a:xfrm>
          <a:prstGeom prst="rect">
            <a:avLst/>
          </a:prstGeom>
          <a:noFill/>
        </p:spPr>
        <p:txBody>
          <a:bodyPr wrap="square" rtlCol="0">
            <a:spAutoFit/>
          </a:bodyPr>
          <a:lstStyle/>
          <a:p>
            <a:r>
              <a:rPr lang="en-US" sz="2400" dirty="0">
                <a:solidFill>
                  <a:schemeClr val="bg1"/>
                </a:solidFill>
              </a:rPr>
              <a:t>Missed communication opportunities frustrate engagement.</a:t>
            </a:r>
          </a:p>
        </p:txBody>
      </p:sp>
    </p:spTree>
    <p:extLst>
      <p:ext uri="{BB962C8B-B14F-4D97-AF65-F5344CB8AC3E}">
        <p14:creationId xmlns:p14="http://schemas.microsoft.com/office/powerpoint/2010/main" val="215806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The Toolbox:</a:t>
            </a:r>
            <a:endParaRPr lang="en-US" dirty="0"/>
          </a:p>
        </p:txBody>
      </p:sp>
      <p:sp>
        <p:nvSpPr>
          <p:cNvPr id="5" name="Text Placeholder 4"/>
          <p:cNvSpPr>
            <a:spLocks noGrp="1"/>
          </p:cNvSpPr>
          <p:nvPr>
            <p:ph type="body" sz="quarter" idx="12"/>
          </p:nvPr>
        </p:nvSpPr>
        <p:spPr/>
        <p:txBody>
          <a:bodyPr/>
          <a:lstStyle/>
          <a:p>
            <a:r>
              <a:rPr lang="en-US" sz="2000" b="1" dirty="0" smtClean="0"/>
              <a:t>Your Parish Website</a:t>
            </a:r>
            <a:endParaRPr lang="en-US" sz="2000" b="1" dirty="0"/>
          </a:p>
        </p:txBody>
      </p:sp>
      <p:sp>
        <p:nvSpPr>
          <p:cNvPr id="12" name="TextBox 11"/>
          <p:cNvSpPr txBox="1"/>
          <p:nvPr/>
        </p:nvSpPr>
        <p:spPr>
          <a:xfrm>
            <a:off x="383433" y="553496"/>
            <a:ext cx="5613400" cy="1384995"/>
          </a:xfrm>
          <a:prstGeom prst="rect">
            <a:avLst/>
          </a:prstGeom>
          <a:noFill/>
        </p:spPr>
        <p:txBody>
          <a:bodyPr wrap="square" rtlCol="0">
            <a:spAutoFit/>
          </a:bodyPr>
          <a:lstStyle/>
          <a:p>
            <a:r>
              <a:rPr lang="en-US" sz="2800" b="1" dirty="0">
                <a:solidFill>
                  <a:srgbClr val="8E436A"/>
                </a:solidFill>
              </a:rPr>
              <a:t>Ideally, a dynamic, engaging parish website contains, in addition to the basics:</a:t>
            </a:r>
          </a:p>
        </p:txBody>
      </p:sp>
      <p:grpSp>
        <p:nvGrpSpPr>
          <p:cNvPr id="19" name="Group 18"/>
          <p:cNvGrpSpPr/>
          <p:nvPr/>
        </p:nvGrpSpPr>
        <p:grpSpPr>
          <a:xfrm>
            <a:off x="162229" y="2068263"/>
            <a:ext cx="5470367" cy="1256321"/>
            <a:chOff x="5476133" y="2274339"/>
            <a:chExt cx="5470367" cy="1256321"/>
          </a:xfrm>
        </p:grpSpPr>
        <p:sp>
          <p:nvSpPr>
            <p:cNvPr id="20" name="TextBox 19"/>
            <p:cNvSpPr txBox="1"/>
            <p:nvPr/>
          </p:nvSpPr>
          <p:spPr>
            <a:xfrm>
              <a:off x="7174600" y="2274339"/>
              <a:ext cx="3771900" cy="1200329"/>
            </a:xfrm>
            <a:prstGeom prst="rect">
              <a:avLst/>
            </a:prstGeom>
            <a:noFill/>
          </p:spPr>
          <p:txBody>
            <a:bodyPr wrap="square" rtlCol="0">
              <a:spAutoFit/>
            </a:bodyPr>
            <a:lstStyle/>
            <a:p>
              <a:pPr lvl="0"/>
              <a:r>
                <a:rPr lang="en-US" sz="2400" dirty="0"/>
                <a:t>A mission statement that describes parish worship, life, and community</a:t>
              </a:r>
            </a:p>
          </p:txBody>
        </p:sp>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76133" y="2285956"/>
              <a:ext cx="1498600" cy="1244704"/>
            </a:xfrm>
            <a:prstGeom prst="rect">
              <a:avLst/>
            </a:prstGeom>
          </p:spPr>
        </p:pic>
      </p:grpSp>
      <p:grpSp>
        <p:nvGrpSpPr>
          <p:cNvPr id="22" name="Group 21"/>
          <p:cNvGrpSpPr/>
          <p:nvPr/>
        </p:nvGrpSpPr>
        <p:grpSpPr>
          <a:xfrm>
            <a:off x="111745" y="3592418"/>
            <a:ext cx="5914551" cy="1223052"/>
            <a:chOff x="5425649" y="3869083"/>
            <a:chExt cx="5914551" cy="1223052"/>
          </a:xfrm>
        </p:grpSpPr>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5649" y="3869083"/>
              <a:ext cx="1748951" cy="1060706"/>
            </a:xfrm>
            <a:prstGeom prst="rect">
              <a:avLst/>
            </a:prstGeom>
          </p:spPr>
        </p:pic>
        <p:sp>
          <p:nvSpPr>
            <p:cNvPr id="24" name="TextBox 23"/>
            <p:cNvSpPr txBox="1"/>
            <p:nvPr/>
          </p:nvSpPr>
          <p:spPr>
            <a:xfrm>
              <a:off x="7174600" y="3891806"/>
              <a:ext cx="4165600" cy="1200329"/>
            </a:xfrm>
            <a:prstGeom prst="rect">
              <a:avLst/>
            </a:prstGeom>
            <a:noFill/>
          </p:spPr>
          <p:txBody>
            <a:bodyPr wrap="square" rtlCol="0">
              <a:spAutoFit/>
            </a:bodyPr>
            <a:lstStyle/>
            <a:p>
              <a:pPr lvl="0"/>
              <a:r>
                <a:rPr lang="en-US" sz="2400" dirty="0"/>
                <a:t>Directions to the parish with interactive maps (including a map of the parish plant)</a:t>
              </a:r>
            </a:p>
          </p:txBody>
        </p:sp>
      </p:grpSp>
      <p:grpSp>
        <p:nvGrpSpPr>
          <p:cNvPr id="25" name="Group 24"/>
          <p:cNvGrpSpPr/>
          <p:nvPr/>
        </p:nvGrpSpPr>
        <p:grpSpPr>
          <a:xfrm>
            <a:off x="383433" y="5080730"/>
            <a:ext cx="5642863" cy="1200329"/>
            <a:chOff x="5697337" y="5207408"/>
            <a:chExt cx="5642863" cy="1200329"/>
          </a:xfrm>
        </p:grpSpPr>
        <p:sp>
          <p:nvSpPr>
            <p:cNvPr id="26" name="TextBox 25"/>
            <p:cNvSpPr txBox="1"/>
            <p:nvPr/>
          </p:nvSpPr>
          <p:spPr>
            <a:xfrm>
              <a:off x="7174601" y="5207408"/>
              <a:ext cx="4165599" cy="1200329"/>
            </a:xfrm>
            <a:prstGeom prst="rect">
              <a:avLst/>
            </a:prstGeom>
            <a:noFill/>
          </p:spPr>
          <p:txBody>
            <a:bodyPr wrap="square" rtlCol="0">
              <a:spAutoFit/>
            </a:bodyPr>
            <a:lstStyle/>
            <a:p>
              <a:pPr lvl="0"/>
              <a:r>
                <a:rPr lang="en-US" sz="2400" dirty="0"/>
                <a:t>Interactive forms that allow people to register membership online</a:t>
              </a:r>
            </a:p>
          </p:txBody>
        </p:sp>
        <p:pic>
          <p:nvPicPr>
            <p:cNvPr id="27" name="Picture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97337" y="5207408"/>
              <a:ext cx="1073898" cy="1073898"/>
            </a:xfrm>
            <a:prstGeom prst="rect">
              <a:avLst/>
            </a:prstGeom>
            <a:effectLst>
              <a:reflection blurRad="6350" stA="27000" endPos="55000" dist="38100" dir="5400000" sy="-100000" algn="bl" rotWithShape="0"/>
            </a:effectLst>
          </p:spPr>
        </p:pic>
      </p:grpSp>
    </p:spTree>
    <p:extLst>
      <p:ext uri="{BB962C8B-B14F-4D97-AF65-F5344CB8AC3E}">
        <p14:creationId xmlns:p14="http://schemas.microsoft.com/office/powerpoint/2010/main" val="29871884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40329" y="2050724"/>
            <a:ext cx="5306261" cy="461665"/>
          </a:xfrm>
          <a:prstGeom prst="rect">
            <a:avLst/>
          </a:prstGeom>
        </p:spPr>
        <p:txBody>
          <a:bodyPr wrap="none">
            <a:spAutoFit/>
          </a:bodyPr>
          <a:lstStyle/>
          <a:p>
            <a:pPr lvl="0"/>
            <a:r>
              <a:rPr lang="en-US" sz="2400" dirty="0" smtClean="0"/>
              <a:t>1. Communication </a:t>
            </a:r>
            <a:r>
              <a:rPr lang="en-US" sz="2400" dirty="0"/>
              <a:t>is rooted in God.</a:t>
            </a:r>
          </a:p>
        </p:txBody>
      </p:sp>
      <p:sp>
        <p:nvSpPr>
          <p:cNvPr id="16" name="Rectangle 15"/>
          <p:cNvSpPr/>
          <p:nvPr/>
        </p:nvSpPr>
        <p:spPr>
          <a:xfrm>
            <a:off x="5340329" y="1085664"/>
            <a:ext cx="4949745" cy="861774"/>
          </a:xfrm>
          <a:prstGeom prst="rect">
            <a:avLst/>
          </a:prstGeom>
        </p:spPr>
        <p:txBody>
          <a:bodyPr wrap="square">
            <a:spAutoFit/>
          </a:bodyPr>
          <a:lstStyle/>
          <a:p>
            <a:pPr>
              <a:lnSpc>
                <a:spcPts val="3000"/>
              </a:lnSpc>
            </a:pPr>
            <a:r>
              <a:rPr lang="en-US" sz="3200" dirty="0">
                <a:solidFill>
                  <a:srgbClr val="8E436A"/>
                </a:solidFill>
              </a:rPr>
              <a:t>8 Points for Better Catholic Communication</a:t>
            </a:r>
          </a:p>
        </p:txBody>
      </p:sp>
      <p:sp>
        <p:nvSpPr>
          <p:cNvPr id="4" name="TextBox 3"/>
          <p:cNvSpPr txBox="1"/>
          <p:nvPr/>
        </p:nvSpPr>
        <p:spPr>
          <a:xfrm>
            <a:off x="7191828" y="5319492"/>
            <a:ext cx="5152571" cy="830997"/>
          </a:xfrm>
          <a:prstGeom prst="rect">
            <a:avLst/>
          </a:prstGeom>
          <a:solidFill>
            <a:schemeClr val="bg1">
              <a:alpha val="81000"/>
            </a:schemeClr>
          </a:solidFill>
        </p:spPr>
        <p:txBody>
          <a:bodyPr wrap="square" rIns="640080" rtlCol="0">
            <a:spAutoFit/>
          </a:bodyPr>
          <a:lstStyle/>
          <a:p>
            <a:pPr algn="r"/>
            <a:r>
              <a:rPr lang="en-US" sz="1600" dirty="0"/>
              <a:t>Source: Father Roderick </a:t>
            </a:r>
            <a:r>
              <a:rPr lang="en-US" sz="1600" dirty="0" err="1"/>
              <a:t>Vonhogen</a:t>
            </a:r>
            <a:endParaRPr lang="en-US" sz="1600" dirty="0"/>
          </a:p>
          <a:p>
            <a:pPr algn="r"/>
            <a:r>
              <a:rPr lang="en-US" sz="1600" dirty="0" err="1"/>
              <a:t>Blogpost</a:t>
            </a:r>
            <a:r>
              <a:rPr lang="en-US" sz="1600" dirty="0"/>
              <a:t> at catholicmediaguild.com summarizing an address by Pope Benedict </a:t>
            </a:r>
            <a:r>
              <a:rPr lang="en-US" sz="1600" dirty="0" smtClean="0"/>
              <a:t>XVI</a:t>
            </a:r>
            <a:endParaRPr lang="en-US" sz="1600" dirty="0"/>
          </a:p>
        </p:txBody>
      </p:sp>
      <p:sp>
        <p:nvSpPr>
          <p:cNvPr id="18" name="Text Placeholder 5"/>
          <p:cNvSpPr>
            <a:spLocks noGrp="1"/>
          </p:cNvSpPr>
          <p:nvPr>
            <p:ph type="body" sz="quarter" idx="11"/>
          </p:nvPr>
        </p:nvSpPr>
        <p:spPr>
          <a:xfrm>
            <a:off x="247651" y="960738"/>
            <a:ext cx="3891864" cy="590550"/>
          </a:xfrm>
        </p:spPr>
        <p:txBody>
          <a:bodyPr/>
          <a:lstStyle/>
          <a:p>
            <a:r>
              <a:rPr lang="en-US" sz="3200" b="1" dirty="0" smtClean="0">
                <a:solidFill>
                  <a:schemeClr val="tx1">
                    <a:lumMod val="85000"/>
                    <a:lumOff val="15000"/>
                  </a:schemeClr>
                </a:solidFill>
              </a:rPr>
              <a:t>Communications </a:t>
            </a:r>
            <a:r>
              <a:rPr lang="en-US" sz="3200" dirty="0" smtClean="0">
                <a:solidFill>
                  <a:schemeClr val="tx1">
                    <a:lumMod val="85000"/>
                    <a:lumOff val="15000"/>
                  </a:schemeClr>
                </a:solidFill>
              </a:rPr>
              <a:t>and the Church</a:t>
            </a:r>
            <a:endParaRPr lang="en-US" sz="3200" b="1" dirty="0">
              <a:solidFill>
                <a:schemeClr val="tx1">
                  <a:lumMod val="85000"/>
                  <a:lumOff val="15000"/>
                </a:schemeClr>
              </a:solidFill>
            </a:endParaRPr>
          </a:p>
        </p:txBody>
      </p:sp>
    </p:spTree>
    <p:extLst>
      <p:ext uri="{BB962C8B-B14F-4D97-AF65-F5344CB8AC3E}">
        <p14:creationId xmlns:p14="http://schemas.microsoft.com/office/powerpoint/2010/main" val="187097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8026400" y="2988581"/>
            <a:ext cx="3721100" cy="830997"/>
          </a:xfrm>
          <a:prstGeom prst="rect">
            <a:avLst/>
          </a:prstGeom>
          <a:noFill/>
        </p:spPr>
        <p:txBody>
          <a:bodyPr wrap="square" rtlCol="0">
            <a:spAutoFit/>
          </a:bodyPr>
          <a:lstStyle/>
          <a:p>
            <a:pPr lvl="0"/>
            <a:r>
              <a:rPr lang="en-US" sz="2400" dirty="0"/>
              <a:t>Online registration for parish events</a:t>
            </a:r>
          </a:p>
        </p:txBody>
      </p:sp>
      <p:grpSp>
        <p:nvGrpSpPr>
          <p:cNvPr id="16" name="Group 15"/>
          <p:cNvGrpSpPr/>
          <p:nvPr/>
        </p:nvGrpSpPr>
        <p:grpSpPr>
          <a:xfrm>
            <a:off x="6456431" y="4266835"/>
            <a:ext cx="6319661" cy="1183527"/>
            <a:chOff x="5716952" y="4233627"/>
            <a:chExt cx="6319661" cy="1183527"/>
          </a:xfrm>
        </p:grpSpPr>
        <p:sp>
          <p:nvSpPr>
            <p:cNvPr id="11" name="TextBox 10"/>
            <p:cNvSpPr txBox="1"/>
            <p:nvPr/>
          </p:nvSpPr>
          <p:spPr>
            <a:xfrm>
              <a:off x="7251146" y="4342349"/>
              <a:ext cx="4785467" cy="830997"/>
            </a:xfrm>
            <a:prstGeom prst="rect">
              <a:avLst/>
            </a:prstGeom>
            <a:noFill/>
          </p:spPr>
          <p:txBody>
            <a:bodyPr wrap="square" rtlCol="0">
              <a:spAutoFit/>
            </a:bodyPr>
            <a:lstStyle/>
            <a:p>
              <a:pPr lvl="0"/>
              <a:r>
                <a:rPr lang="en-US" sz="2400" dirty="0"/>
                <a:t>Downloadable forms for sacramental preparation</a:t>
              </a: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6952" y="4233627"/>
              <a:ext cx="1139834" cy="1183527"/>
            </a:xfrm>
            <a:prstGeom prst="rect">
              <a:avLst/>
            </a:prstGeom>
            <a:effectLst>
              <a:reflection blurRad="6350" stA="23000" endPos="40000" dir="5400000" sy="-100000" algn="bl" rotWithShape="0"/>
            </a:effectLst>
          </p:spPr>
        </p:pic>
      </p:grpSp>
      <p:grpSp>
        <p:nvGrpSpPr>
          <p:cNvPr id="15" name="Group 14"/>
          <p:cNvGrpSpPr/>
          <p:nvPr/>
        </p:nvGrpSpPr>
        <p:grpSpPr>
          <a:xfrm>
            <a:off x="6069713" y="601866"/>
            <a:ext cx="5893687" cy="2666726"/>
            <a:chOff x="5587220" y="2094086"/>
            <a:chExt cx="5893687" cy="2666726"/>
          </a:xfrm>
        </p:grpSpPr>
        <p:sp>
          <p:nvSpPr>
            <p:cNvPr id="7" name="TextBox 6"/>
            <p:cNvSpPr txBox="1"/>
            <p:nvPr/>
          </p:nvSpPr>
          <p:spPr>
            <a:xfrm>
              <a:off x="7508132" y="2094086"/>
              <a:ext cx="3972775" cy="2308324"/>
            </a:xfrm>
            <a:prstGeom prst="rect">
              <a:avLst/>
            </a:prstGeom>
            <a:noFill/>
          </p:spPr>
          <p:txBody>
            <a:bodyPr wrap="square" rtlCol="0">
              <a:spAutoFit/>
            </a:bodyPr>
            <a:lstStyle/>
            <a:p>
              <a:pPr lvl="0"/>
              <a:r>
                <a:rPr lang="en-US" sz="2400" dirty="0"/>
                <a:t>An interactive parish calendar that can be updated by multiple members of the parish staff, as well as key volunteers</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7220" y="2094086"/>
              <a:ext cx="1913270" cy="2666726"/>
            </a:xfrm>
            <a:prstGeom prst="rect">
              <a:avLst/>
            </a:prstGeom>
          </p:spPr>
        </p:pic>
      </p:grpSp>
      <p:sp>
        <p:nvSpPr>
          <p:cNvPr id="22" name="TextBox 21"/>
          <p:cNvSpPr txBox="1"/>
          <p:nvPr/>
        </p:nvSpPr>
        <p:spPr>
          <a:xfrm>
            <a:off x="383433" y="553496"/>
            <a:ext cx="5613400" cy="1384995"/>
          </a:xfrm>
          <a:prstGeom prst="rect">
            <a:avLst/>
          </a:prstGeom>
          <a:noFill/>
        </p:spPr>
        <p:txBody>
          <a:bodyPr wrap="square" rtlCol="0">
            <a:spAutoFit/>
          </a:bodyPr>
          <a:lstStyle/>
          <a:p>
            <a:r>
              <a:rPr lang="en-US" sz="2800" b="1" dirty="0">
                <a:solidFill>
                  <a:srgbClr val="8E436A"/>
                </a:solidFill>
              </a:rPr>
              <a:t>Ideally, a dynamic, engaging parish website contains, in addition to the basics:</a:t>
            </a:r>
          </a:p>
        </p:txBody>
      </p:sp>
      <p:grpSp>
        <p:nvGrpSpPr>
          <p:cNvPr id="29" name="Group 28"/>
          <p:cNvGrpSpPr/>
          <p:nvPr/>
        </p:nvGrpSpPr>
        <p:grpSpPr>
          <a:xfrm>
            <a:off x="162229" y="2068263"/>
            <a:ext cx="5470367" cy="1256321"/>
            <a:chOff x="5476133" y="2274339"/>
            <a:chExt cx="5470367" cy="1256321"/>
          </a:xfrm>
        </p:grpSpPr>
        <p:sp>
          <p:nvSpPr>
            <p:cNvPr id="30" name="TextBox 29"/>
            <p:cNvSpPr txBox="1"/>
            <p:nvPr/>
          </p:nvSpPr>
          <p:spPr>
            <a:xfrm>
              <a:off x="7174600" y="2274339"/>
              <a:ext cx="3771900" cy="1200329"/>
            </a:xfrm>
            <a:prstGeom prst="rect">
              <a:avLst/>
            </a:prstGeom>
            <a:noFill/>
          </p:spPr>
          <p:txBody>
            <a:bodyPr wrap="square" rtlCol="0">
              <a:spAutoFit/>
            </a:bodyPr>
            <a:lstStyle/>
            <a:p>
              <a:pPr lvl="0"/>
              <a:r>
                <a:rPr lang="en-US" sz="2400" dirty="0"/>
                <a:t>A mission statement that describes parish worship, life, and community</a:t>
              </a:r>
            </a:p>
          </p:txBody>
        </p:sp>
        <p:pic>
          <p:nvPicPr>
            <p:cNvPr id="31" name="Picture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6133" y="2285956"/>
              <a:ext cx="1498600" cy="1244704"/>
            </a:xfrm>
            <a:prstGeom prst="rect">
              <a:avLst/>
            </a:prstGeom>
          </p:spPr>
        </p:pic>
      </p:grpSp>
      <p:grpSp>
        <p:nvGrpSpPr>
          <p:cNvPr id="32" name="Group 31"/>
          <p:cNvGrpSpPr/>
          <p:nvPr/>
        </p:nvGrpSpPr>
        <p:grpSpPr>
          <a:xfrm>
            <a:off x="111745" y="3592418"/>
            <a:ext cx="5914551" cy="1223052"/>
            <a:chOff x="5425649" y="3869083"/>
            <a:chExt cx="5914551" cy="1223052"/>
          </a:xfrm>
        </p:grpSpPr>
        <p:pic>
          <p:nvPicPr>
            <p:cNvPr id="33" name="Picture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25649" y="3869083"/>
              <a:ext cx="1748951" cy="1060706"/>
            </a:xfrm>
            <a:prstGeom prst="rect">
              <a:avLst/>
            </a:prstGeom>
          </p:spPr>
        </p:pic>
        <p:sp>
          <p:nvSpPr>
            <p:cNvPr id="34" name="TextBox 33"/>
            <p:cNvSpPr txBox="1"/>
            <p:nvPr/>
          </p:nvSpPr>
          <p:spPr>
            <a:xfrm>
              <a:off x="7174600" y="3891806"/>
              <a:ext cx="4165600" cy="1200329"/>
            </a:xfrm>
            <a:prstGeom prst="rect">
              <a:avLst/>
            </a:prstGeom>
            <a:noFill/>
          </p:spPr>
          <p:txBody>
            <a:bodyPr wrap="square" rtlCol="0">
              <a:spAutoFit/>
            </a:bodyPr>
            <a:lstStyle/>
            <a:p>
              <a:pPr lvl="0"/>
              <a:r>
                <a:rPr lang="en-US" sz="2400" dirty="0"/>
                <a:t>Directions to the parish with interactive maps (including a map of the parish plant)</a:t>
              </a:r>
            </a:p>
          </p:txBody>
        </p:sp>
      </p:grpSp>
      <p:grpSp>
        <p:nvGrpSpPr>
          <p:cNvPr id="35" name="Group 34"/>
          <p:cNvGrpSpPr/>
          <p:nvPr/>
        </p:nvGrpSpPr>
        <p:grpSpPr>
          <a:xfrm>
            <a:off x="383433" y="5080730"/>
            <a:ext cx="5642863" cy="1200329"/>
            <a:chOff x="5697337" y="5207408"/>
            <a:chExt cx="5642863" cy="1200329"/>
          </a:xfrm>
        </p:grpSpPr>
        <p:sp>
          <p:nvSpPr>
            <p:cNvPr id="36" name="TextBox 35"/>
            <p:cNvSpPr txBox="1"/>
            <p:nvPr/>
          </p:nvSpPr>
          <p:spPr>
            <a:xfrm>
              <a:off x="7174601" y="5207408"/>
              <a:ext cx="4165599" cy="1200329"/>
            </a:xfrm>
            <a:prstGeom prst="rect">
              <a:avLst/>
            </a:prstGeom>
            <a:noFill/>
          </p:spPr>
          <p:txBody>
            <a:bodyPr wrap="square" rtlCol="0">
              <a:spAutoFit/>
            </a:bodyPr>
            <a:lstStyle/>
            <a:p>
              <a:pPr lvl="0"/>
              <a:r>
                <a:rPr lang="en-US" sz="2400" dirty="0"/>
                <a:t>Interactive forms that allow people to register membership online</a:t>
              </a:r>
            </a:p>
          </p:txBody>
        </p:sp>
        <p:pic>
          <p:nvPicPr>
            <p:cNvPr id="37" name="Picture 3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97337" y="5207408"/>
              <a:ext cx="1073898" cy="1073898"/>
            </a:xfrm>
            <a:prstGeom prst="rect">
              <a:avLst/>
            </a:prstGeom>
            <a:effectLst>
              <a:reflection blurRad="6350" stA="27000" endPos="55000" dir="5400000" sy="-100000" algn="bl" rotWithShape="0"/>
            </a:effectLst>
          </p:spPr>
        </p:pic>
      </p:grpSp>
    </p:spTree>
    <p:extLst>
      <p:ext uri="{BB962C8B-B14F-4D97-AF65-F5344CB8AC3E}">
        <p14:creationId xmlns:p14="http://schemas.microsoft.com/office/powerpoint/2010/main" val="2099085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Group 23"/>
          <p:cNvGrpSpPr/>
          <p:nvPr/>
        </p:nvGrpSpPr>
        <p:grpSpPr>
          <a:xfrm>
            <a:off x="340583" y="2312366"/>
            <a:ext cx="5875219" cy="2081143"/>
            <a:chOff x="340583" y="1851749"/>
            <a:chExt cx="5875219" cy="2081143"/>
          </a:xfrm>
        </p:grpSpPr>
        <p:sp>
          <p:nvSpPr>
            <p:cNvPr id="7" name="TextBox 6"/>
            <p:cNvSpPr txBox="1"/>
            <p:nvPr/>
          </p:nvSpPr>
          <p:spPr>
            <a:xfrm>
              <a:off x="1933175" y="1993900"/>
              <a:ext cx="4282627" cy="1938992"/>
            </a:xfrm>
            <a:prstGeom prst="rect">
              <a:avLst/>
            </a:prstGeom>
            <a:noFill/>
          </p:spPr>
          <p:txBody>
            <a:bodyPr wrap="square" rtlCol="0">
              <a:spAutoFit/>
            </a:bodyPr>
            <a:lstStyle/>
            <a:p>
              <a:pPr lvl="0"/>
              <a:r>
                <a:rPr lang="en-US" sz="2400" dirty="0"/>
                <a:t>A password-protected </a:t>
              </a:r>
              <a:r>
                <a:rPr lang="en-US" sz="2400" dirty="0" smtClean="0"/>
                <a:t>area </a:t>
              </a:r>
              <a:r>
                <a:rPr lang="en-US" sz="2400" dirty="0"/>
                <a:t>for councils, committees, ministry groups to share information, post updates and obtain </a:t>
              </a:r>
              <a:r>
                <a:rPr lang="en-US" sz="2400" dirty="0" smtClean="0"/>
                <a:t>feedback</a:t>
              </a:r>
              <a:endParaRPr lang="en-US" sz="24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583" y="1851749"/>
              <a:ext cx="1592592" cy="1795902"/>
            </a:xfrm>
            <a:prstGeom prst="rect">
              <a:avLst/>
            </a:prstGeom>
          </p:spPr>
        </p:pic>
      </p:grpSp>
      <p:grpSp>
        <p:nvGrpSpPr>
          <p:cNvPr id="25" name="Group 24"/>
          <p:cNvGrpSpPr/>
          <p:nvPr/>
        </p:nvGrpSpPr>
        <p:grpSpPr>
          <a:xfrm>
            <a:off x="494354" y="4571334"/>
            <a:ext cx="4446513" cy="1836418"/>
            <a:chOff x="494354" y="4131418"/>
            <a:chExt cx="4446513" cy="1836418"/>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354" y="4131418"/>
              <a:ext cx="1394054" cy="1836418"/>
            </a:xfrm>
            <a:prstGeom prst="rect">
              <a:avLst/>
            </a:prstGeom>
          </p:spPr>
        </p:pic>
        <p:sp>
          <p:nvSpPr>
            <p:cNvPr id="8" name="TextBox 7"/>
            <p:cNvSpPr txBox="1"/>
            <p:nvPr/>
          </p:nvSpPr>
          <p:spPr>
            <a:xfrm>
              <a:off x="2075530" y="4818794"/>
              <a:ext cx="2865337" cy="461665"/>
            </a:xfrm>
            <a:prstGeom prst="rect">
              <a:avLst/>
            </a:prstGeom>
            <a:noFill/>
          </p:spPr>
          <p:txBody>
            <a:bodyPr wrap="square" rtlCol="0">
              <a:spAutoFit/>
            </a:bodyPr>
            <a:lstStyle/>
            <a:p>
              <a:pPr lvl="0"/>
              <a:r>
                <a:rPr lang="en-US" sz="2400" dirty="0" err="1"/>
                <a:t>eGiving</a:t>
              </a:r>
              <a:r>
                <a:rPr lang="en-US" sz="2400" dirty="0"/>
                <a:t> tools</a:t>
              </a:r>
            </a:p>
          </p:txBody>
        </p:sp>
      </p:grpSp>
      <p:grpSp>
        <p:nvGrpSpPr>
          <p:cNvPr id="27" name="Group 26"/>
          <p:cNvGrpSpPr/>
          <p:nvPr/>
        </p:nvGrpSpPr>
        <p:grpSpPr>
          <a:xfrm>
            <a:off x="6499084" y="538958"/>
            <a:ext cx="5039552" cy="1737759"/>
            <a:chOff x="6499084" y="226495"/>
            <a:chExt cx="5039552" cy="1737759"/>
          </a:xfrm>
        </p:grpSpPr>
        <p:sp>
          <p:nvSpPr>
            <p:cNvPr id="11" name="TextBox 10"/>
            <p:cNvSpPr txBox="1"/>
            <p:nvPr/>
          </p:nvSpPr>
          <p:spPr>
            <a:xfrm>
              <a:off x="8454968" y="913582"/>
              <a:ext cx="3083668" cy="461665"/>
            </a:xfrm>
            <a:prstGeom prst="rect">
              <a:avLst/>
            </a:prstGeom>
            <a:noFill/>
          </p:spPr>
          <p:txBody>
            <a:bodyPr wrap="square" rtlCol="0">
              <a:spAutoFit/>
            </a:bodyPr>
            <a:lstStyle/>
            <a:p>
              <a:pPr lvl="0"/>
              <a:r>
                <a:rPr lang="en-US" sz="2400" dirty="0"/>
                <a:t>A visitors’ page</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9084" y="226495"/>
              <a:ext cx="1737759" cy="1737759"/>
            </a:xfrm>
            <a:prstGeom prst="rect">
              <a:avLst/>
            </a:prstGeom>
          </p:spPr>
        </p:pic>
      </p:grpSp>
      <p:grpSp>
        <p:nvGrpSpPr>
          <p:cNvPr id="28" name="Group 27"/>
          <p:cNvGrpSpPr/>
          <p:nvPr/>
        </p:nvGrpSpPr>
        <p:grpSpPr>
          <a:xfrm>
            <a:off x="6331056" y="2676886"/>
            <a:ext cx="5335310" cy="1283473"/>
            <a:chOff x="6331056" y="2503293"/>
            <a:chExt cx="5335310" cy="1283473"/>
          </a:xfrm>
        </p:grpSpPr>
        <p:sp>
          <p:nvSpPr>
            <p:cNvPr id="17" name="TextBox 16"/>
            <p:cNvSpPr txBox="1"/>
            <p:nvPr/>
          </p:nvSpPr>
          <p:spPr>
            <a:xfrm>
              <a:off x="8409324" y="2552593"/>
              <a:ext cx="3257042" cy="1200329"/>
            </a:xfrm>
            <a:prstGeom prst="rect">
              <a:avLst/>
            </a:prstGeom>
            <a:noFill/>
          </p:spPr>
          <p:txBody>
            <a:bodyPr wrap="square" rtlCol="0">
              <a:spAutoFit/>
            </a:bodyPr>
            <a:lstStyle/>
            <a:p>
              <a:pPr lvl="0"/>
              <a:r>
                <a:rPr lang="en-US" sz="2400" dirty="0"/>
                <a:t>A Welcome Home page for returning Catholics</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1056" y="2503293"/>
              <a:ext cx="1892300" cy="1283473"/>
            </a:xfrm>
            <a:prstGeom prst="rect">
              <a:avLst/>
            </a:prstGeom>
          </p:spPr>
        </p:pic>
      </p:grpSp>
      <p:grpSp>
        <p:nvGrpSpPr>
          <p:cNvPr id="29" name="Group 28"/>
          <p:cNvGrpSpPr/>
          <p:nvPr/>
        </p:nvGrpSpPr>
        <p:grpSpPr>
          <a:xfrm>
            <a:off x="6650460" y="4704890"/>
            <a:ext cx="5231584" cy="1569660"/>
            <a:chOff x="6820494" y="4665123"/>
            <a:chExt cx="5231584" cy="1569660"/>
          </a:xfrm>
        </p:grpSpPr>
        <p:sp>
          <p:nvSpPr>
            <p:cNvPr id="19" name="TextBox 18"/>
            <p:cNvSpPr txBox="1"/>
            <p:nvPr/>
          </p:nvSpPr>
          <p:spPr>
            <a:xfrm>
              <a:off x="8625002" y="4665123"/>
              <a:ext cx="3427076" cy="1569660"/>
            </a:xfrm>
            <a:prstGeom prst="rect">
              <a:avLst/>
            </a:prstGeom>
            <a:noFill/>
          </p:spPr>
          <p:txBody>
            <a:bodyPr wrap="square" rtlCol="0">
              <a:spAutoFit/>
            </a:bodyPr>
            <a:lstStyle/>
            <a:p>
              <a:pPr lvl="0"/>
              <a:r>
                <a:rPr lang="en-US" sz="2400" dirty="0"/>
                <a:t>Age-specific pages with content for children, youth, young adults, families, seniors</a:t>
              </a:r>
            </a:p>
          </p:txBody>
        </p:sp>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0494" y="4665123"/>
              <a:ext cx="1253491" cy="1569306"/>
            </a:xfrm>
            <a:prstGeom prst="rect">
              <a:avLst/>
            </a:prstGeom>
          </p:spPr>
        </p:pic>
      </p:grpSp>
      <p:sp>
        <p:nvSpPr>
          <p:cNvPr id="32" name="TextBox 31"/>
          <p:cNvSpPr txBox="1"/>
          <p:nvPr/>
        </p:nvSpPr>
        <p:spPr>
          <a:xfrm>
            <a:off x="383433" y="553496"/>
            <a:ext cx="5613400" cy="1384995"/>
          </a:xfrm>
          <a:prstGeom prst="rect">
            <a:avLst/>
          </a:prstGeom>
          <a:noFill/>
        </p:spPr>
        <p:txBody>
          <a:bodyPr wrap="square" rtlCol="0">
            <a:spAutoFit/>
          </a:bodyPr>
          <a:lstStyle/>
          <a:p>
            <a:r>
              <a:rPr lang="en-US" sz="2800" b="1" dirty="0">
                <a:solidFill>
                  <a:srgbClr val="8E436A"/>
                </a:solidFill>
              </a:rPr>
              <a:t>Ideally, a dynamic, engaging parish website contains, in addition to the basics:</a:t>
            </a:r>
          </a:p>
        </p:txBody>
      </p:sp>
    </p:spTree>
    <p:extLst>
      <p:ext uri="{BB962C8B-B14F-4D97-AF65-F5344CB8AC3E}">
        <p14:creationId xmlns:p14="http://schemas.microsoft.com/office/powerpoint/2010/main" val="291998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Group 23"/>
          <p:cNvGrpSpPr/>
          <p:nvPr/>
        </p:nvGrpSpPr>
        <p:grpSpPr>
          <a:xfrm>
            <a:off x="383433" y="2089948"/>
            <a:ext cx="5077567" cy="1041131"/>
            <a:chOff x="383433" y="2008843"/>
            <a:chExt cx="5077567" cy="1041131"/>
          </a:xfrm>
        </p:grpSpPr>
        <p:sp>
          <p:nvSpPr>
            <p:cNvPr id="7" name="TextBox 6"/>
            <p:cNvSpPr txBox="1"/>
            <p:nvPr/>
          </p:nvSpPr>
          <p:spPr>
            <a:xfrm>
              <a:off x="1651945" y="2113911"/>
              <a:ext cx="3809055" cy="830997"/>
            </a:xfrm>
            <a:prstGeom prst="rect">
              <a:avLst/>
            </a:prstGeom>
            <a:noFill/>
          </p:spPr>
          <p:txBody>
            <a:bodyPr wrap="square" rtlCol="0">
              <a:spAutoFit/>
            </a:bodyPr>
            <a:lstStyle/>
            <a:p>
              <a:pPr lvl="0"/>
              <a:r>
                <a:rPr lang="en-US" sz="2400" dirty="0"/>
                <a:t>Podcasts or print version of the Sunday homilies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3433" y="2008843"/>
              <a:ext cx="1149349" cy="1041131"/>
            </a:xfrm>
            <a:prstGeom prst="rect">
              <a:avLst/>
            </a:prstGeom>
          </p:spPr>
        </p:pic>
      </p:grpSp>
      <p:grpSp>
        <p:nvGrpSpPr>
          <p:cNvPr id="25" name="Group 24"/>
          <p:cNvGrpSpPr/>
          <p:nvPr/>
        </p:nvGrpSpPr>
        <p:grpSpPr>
          <a:xfrm>
            <a:off x="480076" y="3510961"/>
            <a:ext cx="4980924" cy="1569660"/>
            <a:chOff x="441976" y="4625575"/>
            <a:chExt cx="4980924" cy="156966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76" y="4748891"/>
              <a:ext cx="916378" cy="870560"/>
            </a:xfrm>
            <a:prstGeom prst="rect">
              <a:avLst/>
            </a:prstGeom>
            <a:effectLst>
              <a:reflection blurRad="6350" stA="20000" endPos="38500" dist="50800" dir="5400000" sy="-100000" algn="bl" rotWithShape="0"/>
            </a:effectLst>
          </p:spPr>
        </p:pic>
        <p:sp>
          <p:nvSpPr>
            <p:cNvPr id="8" name="TextBox 7"/>
            <p:cNvSpPr txBox="1"/>
            <p:nvPr/>
          </p:nvSpPr>
          <p:spPr>
            <a:xfrm>
              <a:off x="1613845" y="4625575"/>
              <a:ext cx="3809055" cy="1569660"/>
            </a:xfrm>
            <a:prstGeom prst="rect">
              <a:avLst/>
            </a:prstGeom>
            <a:noFill/>
          </p:spPr>
          <p:txBody>
            <a:bodyPr wrap="square" rtlCol="0">
              <a:spAutoFit/>
            </a:bodyPr>
            <a:lstStyle/>
            <a:p>
              <a:pPr lvl="0"/>
              <a:r>
                <a:rPr lang="en-US" sz="2400" dirty="0"/>
                <a:t>A blog maintained by the priest, deacon, DRE, youth minister, catechists or all of the above</a:t>
              </a:r>
            </a:p>
          </p:txBody>
        </p:sp>
      </p:grpSp>
      <p:grpSp>
        <p:nvGrpSpPr>
          <p:cNvPr id="28" name="Group 27"/>
          <p:cNvGrpSpPr/>
          <p:nvPr/>
        </p:nvGrpSpPr>
        <p:grpSpPr>
          <a:xfrm>
            <a:off x="6091048" y="720051"/>
            <a:ext cx="4695713" cy="1536700"/>
            <a:chOff x="6842766" y="2250057"/>
            <a:chExt cx="4695713" cy="1536700"/>
          </a:xfrm>
        </p:grpSpPr>
        <p:sp>
          <p:nvSpPr>
            <p:cNvPr id="17" name="TextBox 16"/>
            <p:cNvSpPr txBox="1"/>
            <p:nvPr/>
          </p:nvSpPr>
          <p:spPr>
            <a:xfrm>
              <a:off x="8281437" y="2552593"/>
              <a:ext cx="3257042" cy="1200329"/>
            </a:xfrm>
            <a:prstGeom prst="rect">
              <a:avLst/>
            </a:prstGeom>
            <a:noFill/>
          </p:spPr>
          <p:txBody>
            <a:bodyPr wrap="square" rtlCol="0">
              <a:spAutoFit/>
            </a:bodyPr>
            <a:lstStyle/>
            <a:p>
              <a:pPr lvl="0"/>
              <a:r>
                <a:rPr lang="en-US" sz="2400" dirty="0"/>
                <a:t>The ability to submit prayer requests or purchase Mass cards</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2766" y="2250057"/>
              <a:ext cx="1041830" cy="1536700"/>
            </a:xfrm>
            <a:prstGeom prst="rect">
              <a:avLst/>
            </a:prstGeom>
            <a:effectLst>
              <a:reflection blurRad="6350" stA="20000" endPos="38500" dist="50800" dir="5400000" sy="-100000" algn="bl" rotWithShape="0"/>
            </a:effectLst>
          </p:spPr>
        </p:pic>
      </p:grpSp>
      <p:grpSp>
        <p:nvGrpSpPr>
          <p:cNvPr id="5" name="Group 4"/>
          <p:cNvGrpSpPr/>
          <p:nvPr/>
        </p:nvGrpSpPr>
        <p:grpSpPr>
          <a:xfrm>
            <a:off x="490335" y="5293775"/>
            <a:ext cx="5211965" cy="986998"/>
            <a:chOff x="490335" y="5293775"/>
            <a:chExt cx="5211965" cy="986998"/>
          </a:xfrm>
        </p:grpSpPr>
        <p:sp>
          <p:nvSpPr>
            <p:cNvPr id="11" name="TextBox 10"/>
            <p:cNvSpPr txBox="1"/>
            <p:nvPr/>
          </p:nvSpPr>
          <p:spPr>
            <a:xfrm>
              <a:off x="1608418" y="5449776"/>
              <a:ext cx="4093882" cy="830997"/>
            </a:xfrm>
            <a:prstGeom prst="rect">
              <a:avLst/>
            </a:prstGeom>
            <a:noFill/>
          </p:spPr>
          <p:txBody>
            <a:bodyPr wrap="square" rtlCol="0">
              <a:spAutoFit/>
            </a:bodyPr>
            <a:lstStyle/>
            <a:p>
              <a:pPr lvl="0"/>
              <a:r>
                <a:rPr lang="en-US" sz="2400" dirty="0"/>
                <a:t>Forums for comments and discussions</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0335" y="5293775"/>
              <a:ext cx="895860" cy="940654"/>
            </a:xfrm>
            <a:prstGeom prst="rect">
              <a:avLst/>
            </a:prstGeom>
            <a:effectLst>
              <a:reflection blurRad="6350" stA="20000" endPos="38500" dist="50800" dir="5400000" sy="-100000" algn="bl" rotWithShape="0"/>
            </a:effectLst>
          </p:spPr>
        </p:pic>
      </p:grpSp>
      <p:grpSp>
        <p:nvGrpSpPr>
          <p:cNvPr id="14" name="Group 13"/>
          <p:cNvGrpSpPr/>
          <p:nvPr/>
        </p:nvGrpSpPr>
        <p:grpSpPr>
          <a:xfrm>
            <a:off x="6006914" y="2760666"/>
            <a:ext cx="5969186" cy="1938992"/>
            <a:chOff x="6006914" y="2443166"/>
            <a:chExt cx="5969186" cy="1938992"/>
          </a:xfrm>
        </p:grpSpPr>
        <p:sp>
          <p:nvSpPr>
            <p:cNvPr id="19" name="TextBox 18"/>
            <p:cNvSpPr txBox="1"/>
            <p:nvPr/>
          </p:nvSpPr>
          <p:spPr>
            <a:xfrm>
              <a:off x="7529718" y="2443166"/>
              <a:ext cx="4446382" cy="1938992"/>
            </a:xfrm>
            <a:prstGeom prst="rect">
              <a:avLst/>
            </a:prstGeom>
            <a:noFill/>
          </p:spPr>
          <p:txBody>
            <a:bodyPr wrap="square" rtlCol="0">
              <a:spAutoFit/>
            </a:bodyPr>
            <a:lstStyle/>
            <a:p>
              <a:pPr lvl="0"/>
              <a:r>
                <a:rPr lang="en-US" sz="2400" dirty="0"/>
                <a:t>Resources and links for ongoing spiritual formation and engagement within the parish and in the wider Church (diocese/USCCB/Vatican)</a:t>
              </a:r>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06914" y="2785718"/>
              <a:ext cx="1174906" cy="1180942"/>
            </a:xfrm>
            <a:prstGeom prst="rect">
              <a:avLst/>
            </a:prstGeom>
            <a:effectLst>
              <a:reflection blurRad="6350" stA="20000" endPos="38500" dist="50800" dir="5400000" sy="-100000" algn="bl" rotWithShape="0"/>
            </a:effectLst>
          </p:spPr>
        </p:pic>
      </p:grpSp>
      <p:grpSp>
        <p:nvGrpSpPr>
          <p:cNvPr id="15" name="Group 14"/>
          <p:cNvGrpSpPr/>
          <p:nvPr/>
        </p:nvGrpSpPr>
        <p:grpSpPr>
          <a:xfrm>
            <a:off x="6092653" y="5291990"/>
            <a:ext cx="4739065" cy="945072"/>
            <a:chOff x="6092653" y="5260548"/>
            <a:chExt cx="4739065" cy="945072"/>
          </a:xfrm>
        </p:grpSpPr>
        <p:sp>
          <p:nvSpPr>
            <p:cNvPr id="12" name="TextBox 11"/>
            <p:cNvSpPr txBox="1"/>
            <p:nvPr/>
          </p:nvSpPr>
          <p:spPr>
            <a:xfrm>
              <a:off x="7529718" y="5260548"/>
              <a:ext cx="3302000" cy="830997"/>
            </a:xfrm>
            <a:prstGeom prst="rect">
              <a:avLst/>
            </a:prstGeom>
            <a:noFill/>
          </p:spPr>
          <p:txBody>
            <a:bodyPr wrap="square" rtlCol="0">
              <a:spAutoFit/>
            </a:bodyPr>
            <a:lstStyle/>
            <a:p>
              <a:pPr lvl="0"/>
              <a:r>
                <a:rPr lang="en-US" sz="2400" dirty="0"/>
                <a:t>Bilingual content when </a:t>
              </a:r>
              <a:r>
                <a:rPr lang="en-US" sz="2400" dirty="0" smtClean="0"/>
                <a:t>appropriate</a:t>
              </a:r>
              <a:endParaRPr lang="en-US" sz="2400" dirty="0"/>
            </a:p>
          </p:txBody>
        </p:sp>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2653" y="5260548"/>
              <a:ext cx="1303547" cy="945072"/>
            </a:xfrm>
            <a:prstGeom prst="rect">
              <a:avLst/>
            </a:prstGeom>
            <a:effectLst>
              <a:reflection blurRad="6350" stA="20000" endPos="38500" dist="50800" dir="5400000" sy="-100000" algn="bl" rotWithShape="0"/>
            </a:effectLst>
          </p:spPr>
        </p:pic>
      </p:grpSp>
      <p:sp>
        <p:nvSpPr>
          <p:cNvPr id="30" name="TextBox 29"/>
          <p:cNvSpPr txBox="1"/>
          <p:nvPr/>
        </p:nvSpPr>
        <p:spPr>
          <a:xfrm>
            <a:off x="383433" y="553496"/>
            <a:ext cx="5613400" cy="1384995"/>
          </a:xfrm>
          <a:prstGeom prst="rect">
            <a:avLst/>
          </a:prstGeom>
          <a:noFill/>
        </p:spPr>
        <p:txBody>
          <a:bodyPr wrap="square" rtlCol="0">
            <a:spAutoFit/>
          </a:bodyPr>
          <a:lstStyle/>
          <a:p>
            <a:r>
              <a:rPr lang="en-US" sz="2800" b="1" dirty="0">
                <a:solidFill>
                  <a:srgbClr val="8E436A"/>
                </a:solidFill>
              </a:rPr>
              <a:t>Ideally, a dynamic, engaging parish website contains, in addition to the basics:</a:t>
            </a:r>
          </a:p>
        </p:txBody>
      </p:sp>
    </p:spTree>
    <p:extLst>
      <p:ext uri="{BB962C8B-B14F-4D97-AF65-F5344CB8AC3E}">
        <p14:creationId xmlns:p14="http://schemas.microsoft.com/office/powerpoint/2010/main" val="113656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916318" y="2800751"/>
            <a:ext cx="8040482" cy="1200329"/>
          </a:xfrm>
          <a:prstGeom prst="rect">
            <a:avLst/>
          </a:prstGeom>
          <a:noFill/>
        </p:spPr>
        <p:txBody>
          <a:bodyPr wrap="square" rtlCol="0">
            <a:spAutoFit/>
          </a:bodyPr>
          <a:lstStyle/>
          <a:p>
            <a:pPr algn="ctr"/>
            <a:r>
              <a:rPr lang="en-US" sz="3600" b="1" i="1" dirty="0">
                <a:solidFill>
                  <a:srgbClr val="8E436A"/>
                </a:solidFill>
              </a:rPr>
              <a:t>What online engagement opportunities are you missing</a:t>
            </a:r>
            <a:r>
              <a:rPr lang="en-US" sz="3600" b="1" i="1" dirty="0" smtClean="0">
                <a:solidFill>
                  <a:srgbClr val="8E436A"/>
                </a:solidFill>
              </a:rPr>
              <a:t>?</a:t>
            </a:r>
            <a:endParaRPr lang="en-US" sz="3600" dirty="0">
              <a:solidFill>
                <a:srgbClr val="8E436A"/>
              </a:solidFill>
            </a:endParaRPr>
          </a:p>
        </p:txBody>
      </p:sp>
    </p:spTree>
    <p:extLst>
      <p:ext uri="{BB962C8B-B14F-4D97-AF65-F5344CB8AC3E}">
        <p14:creationId xmlns:p14="http://schemas.microsoft.com/office/powerpoint/2010/main" val="4185285737"/>
      </p:ext>
    </p:extLst>
  </p:cSld>
  <p:clrMapOvr>
    <a:masterClrMapping/>
  </p:clrMapOvr>
  <p:transition spd="slow">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The Toolbox:</a:t>
            </a:r>
            <a:endParaRPr lang="en-US" dirty="0"/>
          </a:p>
        </p:txBody>
      </p:sp>
      <p:sp>
        <p:nvSpPr>
          <p:cNvPr id="5" name="Text Placeholder 4"/>
          <p:cNvSpPr>
            <a:spLocks noGrp="1"/>
          </p:cNvSpPr>
          <p:nvPr>
            <p:ph type="body" sz="quarter" idx="12"/>
          </p:nvPr>
        </p:nvSpPr>
        <p:spPr/>
        <p:txBody>
          <a:bodyPr/>
          <a:lstStyle/>
          <a:p>
            <a:r>
              <a:rPr lang="en-US" sz="2000" b="1" dirty="0" smtClean="0"/>
              <a:t>Email</a:t>
            </a:r>
            <a:endParaRPr lang="en-US" sz="2000" b="1" dirty="0"/>
          </a:p>
        </p:txBody>
      </p:sp>
      <p:sp>
        <p:nvSpPr>
          <p:cNvPr id="6" name="TextBox 5"/>
          <p:cNvSpPr txBox="1"/>
          <p:nvPr/>
        </p:nvSpPr>
        <p:spPr>
          <a:xfrm>
            <a:off x="5635256" y="1362075"/>
            <a:ext cx="4859079" cy="3570208"/>
          </a:xfrm>
          <a:prstGeom prst="rect">
            <a:avLst/>
          </a:prstGeom>
          <a:noFill/>
        </p:spPr>
        <p:txBody>
          <a:bodyPr wrap="square" rtlCol="0">
            <a:spAutoFit/>
          </a:bodyPr>
          <a:lstStyle/>
          <a:p>
            <a:pPr marL="285750" lvl="0" indent="-285750">
              <a:spcAft>
                <a:spcPts val="1800"/>
              </a:spcAft>
              <a:buFont typeface="Arial" panose="020B0604020202020204" pitchFamily="34" charset="0"/>
              <a:buChar char="•"/>
            </a:pPr>
            <a:r>
              <a:rPr lang="en-US" sz="2800" dirty="0" smtClean="0">
                <a:solidFill>
                  <a:schemeClr val="bg1"/>
                </a:solidFill>
              </a:rPr>
              <a:t>THE </a:t>
            </a:r>
            <a:r>
              <a:rPr lang="en-US" sz="2800" dirty="0">
                <a:solidFill>
                  <a:schemeClr val="bg1"/>
                </a:solidFill>
              </a:rPr>
              <a:t>most inexpensive method to communicate with your </a:t>
            </a:r>
            <a:r>
              <a:rPr lang="en-US" sz="2800" dirty="0" smtClean="0">
                <a:solidFill>
                  <a:schemeClr val="bg1"/>
                </a:solidFill>
              </a:rPr>
              <a:t>parishioners</a:t>
            </a:r>
            <a:endParaRPr lang="en-US" sz="2800" dirty="0">
              <a:solidFill>
                <a:schemeClr val="bg1"/>
              </a:solidFill>
            </a:endParaRPr>
          </a:p>
          <a:p>
            <a:pPr marL="285750" lvl="0" indent="-285750">
              <a:spcAft>
                <a:spcPts val="1800"/>
              </a:spcAft>
              <a:buFont typeface="Arial" panose="020B0604020202020204" pitchFamily="34" charset="0"/>
              <a:buChar char="•"/>
            </a:pPr>
            <a:r>
              <a:rPr lang="en-US" sz="2800" dirty="0" smtClean="0">
                <a:solidFill>
                  <a:schemeClr val="bg1"/>
                </a:solidFill>
              </a:rPr>
              <a:t>widely </a:t>
            </a:r>
            <a:r>
              <a:rPr lang="en-US" sz="2800" dirty="0">
                <a:solidFill>
                  <a:schemeClr val="bg1"/>
                </a:solidFill>
              </a:rPr>
              <a:t>accepted as a form of mass and personal </a:t>
            </a:r>
            <a:r>
              <a:rPr lang="en-US" sz="2800" dirty="0" smtClean="0">
                <a:solidFill>
                  <a:schemeClr val="bg1"/>
                </a:solidFill>
              </a:rPr>
              <a:t>communication</a:t>
            </a:r>
            <a:endParaRPr lang="en-US" sz="2800" dirty="0">
              <a:solidFill>
                <a:schemeClr val="bg1"/>
              </a:solidFill>
            </a:endParaRPr>
          </a:p>
          <a:p>
            <a:pPr marL="285750" lvl="0" indent="-285750">
              <a:spcAft>
                <a:spcPts val="1800"/>
              </a:spcAft>
              <a:buFont typeface="Arial" panose="020B0604020202020204" pitchFamily="34" charset="0"/>
              <a:buChar char="•"/>
            </a:pPr>
            <a:r>
              <a:rPr lang="en-US" sz="2800" dirty="0" smtClean="0">
                <a:solidFill>
                  <a:schemeClr val="bg1"/>
                </a:solidFill>
              </a:rPr>
              <a:t>persuasive</a:t>
            </a:r>
            <a:endParaRPr lang="en-US" sz="2800" dirty="0">
              <a:solidFill>
                <a:schemeClr val="bg1"/>
              </a:solidFill>
            </a:endParaRPr>
          </a:p>
        </p:txBody>
      </p:sp>
      <p:sp>
        <p:nvSpPr>
          <p:cNvPr id="7" name="Rectangle 6"/>
          <p:cNvSpPr/>
          <p:nvPr/>
        </p:nvSpPr>
        <p:spPr>
          <a:xfrm>
            <a:off x="5635256" y="615434"/>
            <a:ext cx="1778051" cy="584775"/>
          </a:xfrm>
          <a:prstGeom prst="rect">
            <a:avLst/>
          </a:prstGeom>
        </p:spPr>
        <p:txBody>
          <a:bodyPr wrap="none">
            <a:spAutoFit/>
          </a:bodyPr>
          <a:lstStyle/>
          <a:p>
            <a:r>
              <a:rPr lang="en-US" sz="3200" b="1" dirty="0">
                <a:solidFill>
                  <a:srgbClr val="F38E37"/>
                </a:solidFill>
              </a:rPr>
              <a:t>Email is </a:t>
            </a:r>
          </a:p>
        </p:txBody>
      </p:sp>
    </p:spTree>
    <p:extLst>
      <p:ext uri="{BB962C8B-B14F-4D97-AF65-F5344CB8AC3E}">
        <p14:creationId xmlns:p14="http://schemas.microsoft.com/office/powerpoint/2010/main" val="31462969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The Toolbox:</a:t>
            </a:r>
            <a:endParaRPr lang="en-US" dirty="0"/>
          </a:p>
        </p:txBody>
      </p:sp>
      <p:sp>
        <p:nvSpPr>
          <p:cNvPr id="5" name="Text Placeholder 4"/>
          <p:cNvSpPr>
            <a:spLocks noGrp="1"/>
          </p:cNvSpPr>
          <p:nvPr>
            <p:ph type="body" sz="quarter" idx="12"/>
          </p:nvPr>
        </p:nvSpPr>
        <p:spPr/>
        <p:txBody>
          <a:bodyPr/>
          <a:lstStyle/>
          <a:p>
            <a:r>
              <a:rPr lang="en-US" sz="2000" b="1" dirty="0" smtClean="0"/>
              <a:t>Email</a:t>
            </a:r>
            <a:endParaRPr lang="en-US" sz="2000" b="1" dirty="0"/>
          </a:p>
        </p:txBody>
      </p:sp>
      <p:sp>
        <p:nvSpPr>
          <p:cNvPr id="7" name="Rectangle 6"/>
          <p:cNvSpPr/>
          <p:nvPr/>
        </p:nvSpPr>
        <p:spPr>
          <a:xfrm>
            <a:off x="5635257" y="2231336"/>
            <a:ext cx="5503798" cy="1815882"/>
          </a:xfrm>
          <a:prstGeom prst="rect">
            <a:avLst/>
          </a:prstGeom>
        </p:spPr>
        <p:txBody>
          <a:bodyPr wrap="square">
            <a:spAutoFit/>
          </a:bodyPr>
          <a:lstStyle/>
          <a:p>
            <a:pPr>
              <a:spcAft>
                <a:spcPts val="1800"/>
              </a:spcAft>
            </a:pPr>
            <a:r>
              <a:rPr lang="en-US" sz="2800" dirty="0" smtClean="0">
                <a:solidFill>
                  <a:schemeClr val="bg1"/>
                </a:solidFill>
              </a:rPr>
              <a:t>Do </a:t>
            </a:r>
            <a:r>
              <a:rPr lang="en-US" sz="2800" dirty="0">
                <a:solidFill>
                  <a:schemeClr val="bg1"/>
                </a:solidFill>
              </a:rPr>
              <a:t>you have a mechanism in place to capture email addresses wherever parishioners  interact with you?</a:t>
            </a:r>
          </a:p>
        </p:txBody>
      </p:sp>
      <p:sp>
        <p:nvSpPr>
          <p:cNvPr id="2" name="Rectangle 1"/>
          <p:cNvSpPr/>
          <p:nvPr/>
        </p:nvSpPr>
        <p:spPr>
          <a:xfrm>
            <a:off x="5635257" y="865167"/>
            <a:ext cx="5317665" cy="954107"/>
          </a:xfrm>
          <a:prstGeom prst="rect">
            <a:avLst/>
          </a:prstGeom>
        </p:spPr>
        <p:txBody>
          <a:bodyPr wrap="square">
            <a:spAutoFit/>
          </a:bodyPr>
          <a:lstStyle/>
          <a:p>
            <a:pPr>
              <a:spcAft>
                <a:spcPts val="1800"/>
              </a:spcAft>
            </a:pPr>
            <a:r>
              <a:rPr lang="en-US" sz="2800" dirty="0">
                <a:solidFill>
                  <a:srgbClr val="F38E37"/>
                </a:solidFill>
              </a:rPr>
              <a:t>Are you actively emailing your parishioners now?</a:t>
            </a:r>
          </a:p>
        </p:txBody>
      </p:sp>
    </p:spTree>
    <p:extLst>
      <p:ext uri="{BB962C8B-B14F-4D97-AF65-F5344CB8AC3E}">
        <p14:creationId xmlns:p14="http://schemas.microsoft.com/office/powerpoint/2010/main" val="12629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The Toolbox:</a:t>
            </a:r>
            <a:endParaRPr lang="en-US" dirty="0"/>
          </a:p>
        </p:txBody>
      </p:sp>
      <p:sp>
        <p:nvSpPr>
          <p:cNvPr id="5" name="Text Placeholder 4"/>
          <p:cNvSpPr>
            <a:spLocks noGrp="1"/>
          </p:cNvSpPr>
          <p:nvPr>
            <p:ph type="body" sz="quarter" idx="12"/>
          </p:nvPr>
        </p:nvSpPr>
        <p:spPr/>
        <p:txBody>
          <a:bodyPr/>
          <a:lstStyle/>
          <a:p>
            <a:r>
              <a:rPr lang="en-US" sz="2000" b="1" dirty="0" smtClean="0"/>
              <a:t>Email</a:t>
            </a:r>
            <a:endParaRPr lang="en-US" sz="2000" b="1" dirty="0"/>
          </a:p>
        </p:txBody>
      </p:sp>
      <p:sp>
        <p:nvSpPr>
          <p:cNvPr id="15" name="Rectangle 14"/>
          <p:cNvSpPr/>
          <p:nvPr/>
        </p:nvSpPr>
        <p:spPr>
          <a:xfrm>
            <a:off x="705449" y="586999"/>
            <a:ext cx="4481693" cy="1292662"/>
          </a:xfrm>
          <a:prstGeom prst="rect">
            <a:avLst/>
          </a:prstGeom>
        </p:spPr>
        <p:txBody>
          <a:bodyPr wrap="square">
            <a:spAutoFit/>
          </a:bodyPr>
          <a:lstStyle/>
          <a:p>
            <a:r>
              <a:rPr lang="en-US" sz="2600" dirty="0"/>
              <a:t>With email, you can engage parishioners on a wide variety of levels.</a:t>
            </a:r>
          </a:p>
        </p:txBody>
      </p:sp>
      <p:grpSp>
        <p:nvGrpSpPr>
          <p:cNvPr id="16" name="Group 15"/>
          <p:cNvGrpSpPr/>
          <p:nvPr/>
        </p:nvGrpSpPr>
        <p:grpSpPr>
          <a:xfrm>
            <a:off x="796089" y="2108807"/>
            <a:ext cx="4986578" cy="769441"/>
            <a:chOff x="796089" y="2108807"/>
            <a:chExt cx="4986578" cy="769441"/>
          </a:xfrm>
        </p:grpSpPr>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6089" y="2158165"/>
              <a:ext cx="1187732" cy="653253"/>
            </a:xfrm>
            <a:prstGeom prst="rect">
              <a:avLst/>
            </a:prstGeom>
            <a:effectLst>
              <a:reflection blurRad="6350" stA="20000" endPos="38500" dist="50800" dir="5400000" sy="-100000" algn="bl" rotWithShape="0"/>
            </a:effectLst>
          </p:spPr>
        </p:pic>
        <p:sp>
          <p:nvSpPr>
            <p:cNvPr id="18" name="Rectangle 17"/>
            <p:cNvSpPr/>
            <p:nvPr/>
          </p:nvSpPr>
          <p:spPr>
            <a:xfrm>
              <a:off x="2147271" y="2108807"/>
              <a:ext cx="3635396" cy="769441"/>
            </a:xfrm>
            <a:prstGeom prst="rect">
              <a:avLst/>
            </a:prstGeom>
          </p:spPr>
          <p:txBody>
            <a:bodyPr wrap="square">
              <a:spAutoFit/>
            </a:bodyPr>
            <a:lstStyle/>
            <a:p>
              <a:pPr lvl="0"/>
              <a:r>
                <a:rPr lang="en-US" sz="2200" b="1" dirty="0">
                  <a:solidFill>
                    <a:srgbClr val="8E436A"/>
                  </a:solidFill>
                </a:rPr>
                <a:t>Communicate </a:t>
              </a:r>
              <a:r>
                <a:rPr lang="en-US" sz="2200" i="1" dirty="0" smtClean="0"/>
                <a:t>(</a:t>
              </a:r>
              <a:r>
                <a:rPr lang="en-US" sz="2200" i="1" dirty="0"/>
                <a:t>deliver </a:t>
              </a:r>
              <a:r>
                <a:rPr lang="en-US" sz="2200" i="1" dirty="0" smtClean="0"/>
                <a:t>info </a:t>
              </a:r>
              <a:r>
                <a:rPr lang="en-US" sz="2200" i="1" dirty="0"/>
                <a:t>about parish activities)</a:t>
              </a:r>
            </a:p>
          </p:txBody>
        </p:sp>
      </p:grpSp>
      <p:grpSp>
        <p:nvGrpSpPr>
          <p:cNvPr id="19" name="Group 18"/>
          <p:cNvGrpSpPr/>
          <p:nvPr/>
        </p:nvGrpSpPr>
        <p:grpSpPr>
          <a:xfrm>
            <a:off x="695372" y="3151410"/>
            <a:ext cx="4921040" cy="1107996"/>
            <a:chOff x="695372" y="3151410"/>
            <a:chExt cx="4921040" cy="1107996"/>
          </a:xfrm>
        </p:grpSpPr>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372" y="3251070"/>
              <a:ext cx="1389168" cy="1007146"/>
            </a:xfrm>
            <a:prstGeom prst="rect">
              <a:avLst/>
            </a:prstGeom>
            <a:effectLst>
              <a:reflection blurRad="6350" stA="20000" endPos="38500" dist="50800" dir="5400000" sy="-100000" algn="bl" rotWithShape="0"/>
            </a:effectLst>
          </p:spPr>
        </p:pic>
        <p:sp>
          <p:nvSpPr>
            <p:cNvPr id="21" name="Rectangle 20"/>
            <p:cNvSpPr/>
            <p:nvPr/>
          </p:nvSpPr>
          <p:spPr>
            <a:xfrm>
              <a:off x="2147271" y="3151410"/>
              <a:ext cx="3469141" cy="1107996"/>
            </a:xfrm>
            <a:prstGeom prst="rect">
              <a:avLst/>
            </a:prstGeom>
          </p:spPr>
          <p:txBody>
            <a:bodyPr wrap="square">
              <a:spAutoFit/>
            </a:bodyPr>
            <a:lstStyle/>
            <a:p>
              <a:pPr lvl="0"/>
              <a:r>
                <a:rPr lang="en-US" sz="2200" b="1" dirty="0" smtClean="0">
                  <a:solidFill>
                    <a:srgbClr val="1F5B41"/>
                  </a:solidFill>
                </a:rPr>
                <a:t>Enlist</a:t>
              </a:r>
              <a:r>
                <a:rPr lang="en-US" sz="2200" dirty="0" smtClean="0"/>
                <a:t> </a:t>
              </a:r>
              <a:r>
                <a:rPr lang="en-US" sz="2200" i="1" dirty="0" smtClean="0"/>
                <a:t>(</a:t>
              </a:r>
              <a:r>
                <a:rPr lang="en-US" sz="2200" i="1" dirty="0"/>
                <a:t>solicit signups for envelopes, </a:t>
              </a:r>
              <a:r>
                <a:rPr lang="en-US" sz="2200" i="1" dirty="0" err="1"/>
                <a:t>eGiving</a:t>
              </a:r>
              <a:r>
                <a:rPr lang="en-US" sz="2200" i="1" dirty="0"/>
                <a:t>, </a:t>
              </a:r>
              <a:r>
                <a:rPr lang="en-US" sz="2200" i="1" dirty="0" smtClean="0"/>
                <a:t>ministries, committees</a:t>
              </a:r>
              <a:r>
                <a:rPr lang="en-US" sz="2200" i="1" dirty="0"/>
                <a:t>)</a:t>
              </a:r>
            </a:p>
          </p:txBody>
        </p:sp>
      </p:grpSp>
      <p:grpSp>
        <p:nvGrpSpPr>
          <p:cNvPr id="14" name="Group 13"/>
          <p:cNvGrpSpPr/>
          <p:nvPr/>
        </p:nvGrpSpPr>
        <p:grpSpPr>
          <a:xfrm>
            <a:off x="859305" y="4532568"/>
            <a:ext cx="5236635" cy="1446550"/>
            <a:chOff x="859305" y="4532568"/>
            <a:chExt cx="5236635" cy="1446550"/>
          </a:xfrm>
        </p:grpSpPr>
        <p:sp>
          <p:nvSpPr>
            <p:cNvPr id="25" name="Rectangle 24"/>
            <p:cNvSpPr/>
            <p:nvPr/>
          </p:nvSpPr>
          <p:spPr>
            <a:xfrm>
              <a:off x="2163120" y="4532568"/>
              <a:ext cx="3932820" cy="1446550"/>
            </a:xfrm>
            <a:prstGeom prst="rect">
              <a:avLst/>
            </a:prstGeom>
          </p:spPr>
          <p:txBody>
            <a:bodyPr wrap="square">
              <a:spAutoFit/>
            </a:bodyPr>
            <a:lstStyle/>
            <a:p>
              <a:pPr lvl="0"/>
              <a:r>
                <a:rPr lang="en-US" sz="2200" b="1" dirty="0" smtClean="0">
                  <a:solidFill>
                    <a:srgbClr val="F38E37"/>
                  </a:solidFill>
                </a:rPr>
                <a:t>Invite</a:t>
              </a:r>
              <a:r>
                <a:rPr lang="en-US" sz="2200" dirty="0">
                  <a:solidFill>
                    <a:srgbClr val="8E436A"/>
                  </a:solidFill>
                </a:rPr>
                <a:t> </a:t>
              </a:r>
              <a:r>
                <a:rPr lang="en-US" sz="2200" i="1" dirty="0" smtClean="0"/>
                <a:t>(promote registration and attendance </a:t>
              </a:r>
              <a:r>
                <a:rPr lang="en-US" sz="2200" i="1" dirty="0"/>
                <a:t>for parish, school, and community-wide activities)</a:t>
              </a:r>
            </a:p>
          </p:txBody>
        </p:sp>
        <p:pic>
          <p:nvPicPr>
            <p:cNvPr id="26" name="Picture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9305" y="4781403"/>
              <a:ext cx="1014843" cy="948879"/>
            </a:xfrm>
            <a:prstGeom prst="rect">
              <a:avLst/>
            </a:prstGeom>
            <a:effectLst>
              <a:outerShdw blurRad="76200" dir="18900000" sy="23000" kx="-1200000" algn="bl" rotWithShape="0">
                <a:prstClr val="black">
                  <a:alpha val="20000"/>
                </a:prstClr>
              </a:outerShdw>
            </a:effectLst>
          </p:spPr>
        </p:pic>
      </p:grpSp>
    </p:spTree>
    <p:extLst>
      <p:ext uri="{BB962C8B-B14F-4D97-AF65-F5344CB8AC3E}">
        <p14:creationId xmlns:p14="http://schemas.microsoft.com/office/powerpoint/2010/main" val="2952649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05449" y="586999"/>
            <a:ext cx="4481693" cy="1292662"/>
          </a:xfrm>
          <a:prstGeom prst="rect">
            <a:avLst/>
          </a:prstGeom>
        </p:spPr>
        <p:txBody>
          <a:bodyPr wrap="square">
            <a:spAutoFit/>
          </a:bodyPr>
          <a:lstStyle/>
          <a:p>
            <a:r>
              <a:rPr lang="en-US" sz="2600" dirty="0"/>
              <a:t>With email, you can engage parishioners on a wide variety of levels.</a:t>
            </a:r>
          </a:p>
        </p:txBody>
      </p:sp>
      <p:grpSp>
        <p:nvGrpSpPr>
          <p:cNvPr id="25" name="Group 24"/>
          <p:cNvGrpSpPr/>
          <p:nvPr/>
        </p:nvGrpSpPr>
        <p:grpSpPr>
          <a:xfrm>
            <a:off x="6327484" y="504143"/>
            <a:ext cx="5439503" cy="838560"/>
            <a:chOff x="6327484" y="504143"/>
            <a:chExt cx="5439503" cy="838560"/>
          </a:xfrm>
        </p:grpSpPr>
        <p:sp>
          <p:nvSpPr>
            <p:cNvPr id="14" name="Rectangle 13"/>
            <p:cNvSpPr/>
            <p:nvPr/>
          </p:nvSpPr>
          <p:spPr>
            <a:xfrm>
              <a:off x="7610571" y="538702"/>
              <a:ext cx="4156416" cy="769441"/>
            </a:xfrm>
            <a:prstGeom prst="rect">
              <a:avLst/>
            </a:prstGeom>
          </p:spPr>
          <p:txBody>
            <a:bodyPr wrap="square">
              <a:spAutoFit/>
            </a:bodyPr>
            <a:lstStyle/>
            <a:p>
              <a:pPr lvl="0"/>
              <a:r>
                <a:rPr lang="en-US" sz="2200" b="1" dirty="0" smtClean="0">
                  <a:solidFill>
                    <a:srgbClr val="1F5B41"/>
                  </a:solidFill>
                </a:rPr>
                <a:t>Educate</a:t>
              </a:r>
              <a:r>
                <a:rPr lang="en-US" sz="2200" b="1" dirty="0" smtClean="0">
                  <a:solidFill>
                    <a:srgbClr val="8E436A"/>
                  </a:solidFill>
                </a:rPr>
                <a:t> </a:t>
              </a:r>
              <a:r>
                <a:rPr lang="en-US" sz="2200" i="1" dirty="0" smtClean="0"/>
                <a:t>(</a:t>
              </a:r>
              <a:r>
                <a:rPr lang="en-US" sz="2200" i="1" dirty="0"/>
                <a:t>share </a:t>
              </a:r>
              <a:r>
                <a:rPr lang="en-US" sz="2200" i="1" dirty="0" smtClean="0"/>
                <a:t>homilies, talks</a:t>
              </a:r>
              <a:r>
                <a:rPr lang="en-US" sz="2200" i="1" dirty="0"/>
                <a:t>, reading suggestions, videos)</a:t>
              </a:r>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7484" y="504143"/>
              <a:ext cx="1118080" cy="838560"/>
            </a:xfrm>
            <a:prstGeom prst="rect">
              <a:avLst/>
            </a:prstGeom>
            <a:effectLst>
              <a:reflection blurRad="6350" stA="20000" endPos="38500" dist="50800" dir="5400000" sy="-100000" algn="bl" rotWithShape="0"/>
            </a:effectLst>
          </p:spPr>
        </p:pic>
      </p:grpSp>
      <p:grpSp>
        <p:nvGrpSpPr>
          <p:cNvPr id="24" name="Group 23"/>
          <p:cNvGrpSpPr/>
          <p:nvPr/>
        </p:nvGrpSpPr>
        <p:grpSpPr>
          <a:xfrm>
            <a:off x="6459143" y="1634368"/>
            <a:ext cx="5505606" cy="1446550"/>
            <a:chOff x="6459143" y="1634368"/>
            <a:chExt cx="5505606" cy="1446550"/>
          </a:xfrm>
        </p:grpSpPr>
        <p:sp>
          <p:nvSpPr>
            <p:cNvPr id="15" name="Rectangle 14"/>
            <p:cNvSpPr/>
            <p:nvPr/>
          </p:nvSpPr>
          <p:spPr>
            <a:xfrm>
              <a:off x="7610571" y="1634368"/>
              <a:ext cx="4354178" cy="1446550"/>
            </a:xfrm>
            <a:prstGeom prst="rect">
              <a:avLst/>
            </a:prstGeom>
          </p:spPr>
          <p:txBody>
            <a:bodyPr wrap="square">
              <a:spAutoFit/>
            </a:bodyPr>
            <a:lstStyle/>
            <a:p>
              <a:pPr lvl="0"/>
              <a:r>
                <a:rPr lang="en-US" sz="2200" b="1" dirty="0" smtClean="0">
                  <a:solidFill>
                    <a:srgbClr val="F38E37"/>
                  </a:solidFill>
                </a:rPr>
                <a:t>Link</a:t>
              </a:r>
              <a:r>
                <a:rPr lang="en-US" sz="2200" b="1" dirty="0" smtClean="0">
                  <a:solidFill>
                    <a:srgbClr val="8E436A"/>
                  </a:solidFill>
                </a:rPr>
                <a:t> </a:t>
              </a:r>
              <a:r>
                <a:rPr lang="en-US" sz="2200" i="1" dirty="0"/>
                <a:t>(people with people, parishioners with your website, your parish with the wider Church and its resources)</a:t>
              </a: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9143" y="1817877"/>
              <a:ext cx="854762" cy="859035"/>
            </a:xfrm>
            <a:prstGeom prst="rect">
              <a:avLst/>
            </a:prstGeom>
            <a:effectLst>
              <a:reflection blurRad="6350" stA="50000" endA="275" endPos="40000" dist="101600" dir="5400000" sy="-100000" algn="bl" rotWithShape="0"/>
            </a:effectLst>
          </p:spPr>
        </p:pic>
      </p:grpSp>
      <p:grpSp>
        <p:nvGrpSpPr>
          <p:cNvPr id="23" name="Group 22"/>
          <p:cNvGrpSpPr/>
          <p:nvPr/>
        </p:nvGrpSpPr>
        <p:grpSpPr>
          <a:xfrm>
            <a:off x="6493330" y="3280204"/>
            <a:ext cx="5293649" cy="1446550"/>
            <a:chOff x="6493330" y="3280204"/>
            <a:chExt cx="5293649" cy="1446550"/>
          </a:xfrm>
        </p:grpSpPr>
        <p:sp>
          <p:nvSpPr>
            <p:cNvPr id="16" name="Rectangle 15"/>
            <p:cNvSpPr/>
            <p:nvPr/>
          </p:nvSpPr>
          <p:spPr>
            <a:xfrm>
              <a:off x="7610571" y="3280204"/>
              <a:ext cx="4176408" cy="1446550"/>
            </a:xfrm>
            <a:prstGeom prst="rect">
              <a:avLst/>
            </a:prstGeom>
          </p:spPr>
          <p:txBody>
            <a:bodyPr wrap="square">
              <a:spAutoFit/>
            </a:bodyPr>
            <a:lstStyle/>
            <a:p>
              <a:pPr lvl="0"/>
              <a:r>
                <a:rPr lang="en-US" sz="2200" b="1" dirty="0" smtClean="0">
                  <a:solidFill>
                    <a:srgbClr val="8E436A"/>
                  </a:solidFill>
                </a:rPr>
                <a:t>Survey </a:t>
              </a:r>
              <a:r>
                <a:rPr lang="en-US" sz="2200" i="1" dirty="0"/>
                <a:t>(seek active response to parish initiatives and issues, allow parishioners to evaluate parish programs and services)</a:t>
              </a:r>
            </a:p>
          </p:txBody>
        </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3330" y="3282085"/>
              <a:ext cx="807843" cy="1005764"/>
            </a:xfrm>
            <a:prstGeom prst="rect">
              <a:avLst/>
            </a:prstGeom>
            <a:effectLst>
              <a:reflection blurRad="6350" stA="20000" endPos="38500" dist="50800" dir="5400000" sy="-100000" algn="bl" rotWithShape="0"/>
            </a:effectLst>
          </p:spPr>
        </p:pic>
      </p:grpSp>
      <p:grpSp>
        <p:nvGrpSpPr>
          <p:cNvPr id="22" name="Group 21"/>
          <p:cNvGrpSpPr/>
          <p:nvPr/>
        </p:nvGrpSpPr>
        <p:grpSpPr>
          <a:xfrm>
            <a:off x="6254635" y="4730713"/>
            <a:ext cx="5445384" cy="1501467"/>
            <a:chOff x="6254635" y="4730713"/>
            <a:chExt cx="5445384" cy="1501467"/>
          </a:xfrm>
        </p:grpSpPr>
        <p:sp>
          <p:nvSpPr>
            <p:cNvPr id="17" name="Rectangle 16"/>
            <p:cNvSpPr/>
            <p:nvPr/>
          </p:nvSpPr>
          <p:spPr>
            <a:xfrm>
              <a:off x="7677540" y="5096725"/>
              <a:ext cx="4022479" cy="769441"/>
            </a:xfrm>
            <a:prstGeom prst="rect">
              <a:avLst/>
            </a:prstGeom>
          </p:spPr>
          <p:txBody>
            <a:bodyPr wrap="square">
              <a:spAutoFit/>
            </a:bodyPr>
            <a:lstStyle/>
            <a:p>
              <a:pPr lvl="0"/>
              <a:r>
                <a:rPr lang="en-US" sz="2200" b="1" dirty="0" smtClean="0">
                  <a:solidFill>
                    <a:srgbClr val="1F5B41"/>
                  </a:solidFill>
                </a:rPr>
                <a:t>Network</a:t>
              </a:r>
              <a:r>
                <a:rPr lang="en-US" sz="2200" b="1" dirty="0" smtClean="0">
                  <a:solidFill>
                    <a:srgbClr val="8E436A"/>
                  </a:solidFill>
                </a:rPr>
                <a:t> </a:t>
              </a:r>
              <a:r>
                <a:rPr lang="en-US" sz="2200" i="1" dirty="0"/>
                <a:t>(promote social media opportunities)</a:t>
              </a:r>
            </a:p>
          </p:txBody>
        </p:sp>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54635" y="4730713"/>
              <a:ext cx="1317076" cy="1501467"/>
            </a:xfrm>
            <a:prstGeom prst="rect">
              <a:avLst/>
            </a:prstGeom>
            <a:effectLst>
              <a:reflection blurRad="6350" stA="20000" endPos="38500" dist="50800" dir="5400000" sy="-100000" algn="bl" rotWithShape="0"/>
            </a:effectLst>
          </p:spPr>
        </p:pic>
      </p:grpSp>
      <p:grpSp>
        <p:nvGrpSpPr>
          <p:cNvPr id="29" name="Group 28"/>
          <p:cNvGrpSpPr/>
          <p:nvPr/>
        </p:nvGrpSpPr>
        <p:grpSpPr>
          <a:xfrm>
            <a:off x="796089" y="2108807"/>
            <a:ext cx="4986578" cy="769441"/>
            <a:chOff x="796089" y="2108807"/>
            <a:chExt cx="4986578" cy="769441"/>
          </a:xfrm>
        </p:grpSpPr>
        <p:pic>
          <p:nvPicPr>
            <p:cNvPr id="30" name="Picture 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6089" y="2158165"/>
              <a:ext cx="1187732" cy="653253"/>
            </a:xfrm>
            <a:prstGeom prst="rect">
              <a:avLst/>
            </a:prstGeom>
            <a:effectLst>
              <a:reflection blurRad="6350" stA="20000" endPos="38500" dist="50800" dir="5400000" sy="-100000" algn="bl" rotWithShape="0"/>
            </a:effectLst>
          </p:spPr>
        </p:pic>
        <p:sp>
          <p:nvSpPr>
            <p:cNvPr id="31" name="Rectangle 30"/>
            <p:cNvSpPr/>
            <p:nvPr/>
          </p:nvSpPr>
          <p:spPr>
            <a:xfrm>
              <a:off x="2147271" y="2108807"/>
              <a:ext cx="3635396" cy="769441"/>
            </a:xfrm>
            <a:prstGeom prst="rect">
              <a:avLst/>
            </a:prstGeom>
          </p:spPr>
          <p:txBody>
            <a:bodyPr wrap="square">
              <a:spAutoFit/>
            </a:bodyPr>
            <a:lstStyle/>
            <a:p>
              <a:pPr lvl="0"/>
              <a:r>
                <a:rPr lang="en-US" sz="2200" b="1" dirty="0">
                  <a:solidFill>
                    <a:srgbClr val="8E436A"/>
                  </a:solidFill>
                </a:rPr>
                <a:t>Communicate </a:t>
              </a:r>
              <a:r>
                <a:rPr lang="en-US" sz="2200" i="1" dirty="0" smtClean="0"/>
                <a:t>(</a:t>
              </a:r>
              <a:r>
                <a:rPr lang="en-US" sz="2200" i="1" dirty="0"/>
                <a:t>deliver </a:t>
              </a:r>
              <a:r>
                <a:rPr lang="en-US" sz="2200" i="1" dirty="0" smtClean="0"/>
                <a:t>info </a:t>
              </a:r>
              <a:r>
                <a:rPr lang="en-US" sz="2200" i="1" dirty="0"/>
                <a:t>about parish activities)</a:t>
              </a:r>
            </a:p>
          </p:txBody>
        </p:sp>
      </p:grpSp>
      <p:grpSp>
        <p:nvGrpSpPr>
          <p:cNvPr id="32" name="Group 31"/>
          <p:cNvGrpSpPr/>
          <p:nvPr/>
        </p:nvGrpSpPr>
        <p:grpSpPr>
          <a:xfrm>
            <a:off x="695372" y="3151410"/>
            <a:ext cx="4921040" cy="1107996"/>
            <a:chOff x="695372" y="3151410"/>
            <a:chExt cx="4921040" cy="1107996"/>
          </a:xfrm>
        </p:grpSpPr>
        <p:pic>
          <p:nvPicPr>
            <p:cNvPr id="33" name="Picture 3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372" y="3251070"/>
              <a:ext cx="1389168" cy="1007146"/>
            </a:xfrm>
            <a:prstGeom prst="rect">
              <a:avLst/>
            </a:prstGeom>
            <a:effectLst>
              <a:reflection blurRad="6350" stA="20000" endPos="38500" dist="50800" dir="5400000" sy="-100000" algn="bl" rotWithShape="0"/>
            </a:effectLst>
          </p:spPr>
        </p:pic>
        <p:sp>
          <p:nvSpPr>
            <p:cNvPr id="34" name="Rectangle 33"/>
            <p:cNvSpPr/>
            <p:nvPr/>
          </p:nvSpPr>
          <p:spPr>
            <a:xfrm>
              <a:off x="2147271" y="3151410"/>
              <a:ext cx="3469141" cy="1107996"/>
            </a:xfrm>
            <a:prstGeom prst="rect">
              <a:avLst/>
            </a:prstGeom>
          </p:spPr>
          <p:txBody>
            <a:bodyPr wrap="square">
              <a:spAutoFit/>
            </a:bodyPr>
            <a:lstStyle/>
            <a:p>
              <a:pPr lvl="0"/>
              <a:r>
                <a:rPr lang="en-US" sz="2200" b="1" dirty="0" smtClean="0">
                  <a:solidFill>
                    <a:srgbClr val="1F5B41"/>
                  </a:solidFill>
                </a:rPr>
                <a:t>Enlist</a:t>
              </a:r>
              <a:r>
                <a:rPr lang="en-US" sz="2200" dirty="0" smtClean="0"/>
                <a:t> </a:t>
              </a:r>
              <a:r>
                <a:rPr lang="en-US" sz="2200" i="1" dirty="0" smtClean="0"/>
                <a:t>(</a:t>
              </a:r>
              <a:r>
                <a:rPr lang="en-US" sz="2200" i="1" dirty="0"/>
                <a:t>solicit signups for envelopes, </a:t>
              </a:r>
              <a:r>
                <a:rPr lang="en-US" sz="2200" i="1" dirty="0" err="1"/>
                <a:t>eGiving</a:t>
              </a:r>
              <a:r>
                <a:rPr lang="en-US" sz="2200" i="1" dirty="0"/>
                <a:t>, </a:t>
              </a:r>
              <a:r>
                <a:rPr lang="en-US" sz="2200" i="1" dirty="0" smtClean="0"/>
                <a:t>ministries, committees</a:t>
              </a:r>
              <a:r>
                <a:rPr lang="en-US" sz="2200" i="1" dirty="0"/>
                <a:t>)</a:t>
              </a:r>
            </a:p>
          </p:txBody>
        </p:sp>
      </p:grpSp>
      <p:grpSp>
        <p:nvGrpSpPr>
          <p:cNvPr id="35" name="Group 34"/>
          <p:cNvGrpSpPr/>
          <p:nvPr/>
        </p:nvGrpSpPr>
        <p:grpSpPr>
          <a:xfrm>
            <a:off x="859305" y="4532568"/>
            <a:ext cx="5236635" cy="1446550"/>
            <a:chOff x="859305" y="4532568"/>
            <a:chExt cx="5236635" cy="1446550"/>
          </a:xfrm>
        </p:grpSpPr>
        <p:sp>
          <p:nvSpPr>
            <p:cNvPr id="36" name="Rectangle 35"/>
            <p:cNvSpPr/>
            <p:nvPr/>
          </p:nvSpPr>
          <p:spPr>
            <a:xfrm>
              <a:off x="2163120" y="4532568"/>
              <a:ext cx="3932820" cy="1446550"/>
            </a:xfrm>
            <a:prstGeom prst="rect">
              <a:avLst/>
            </a:prstGeom>
          </p:spPr>
          <p:txBody>
            <a:bodyPr wrap="square">
              <a:spAutoFit/>
            </a:bodyPr>
            <a:lstStyle/>
            <a:p>
              <a:pPr lvl="0"/>
              <a:r>
                <a:rPr lang="en-US" sz="2200" b="1" dirty="0" smtClean="0">
                  <a:solidFill>
                    <a:srgbClr val="F38E37"/>
                  </a:solidFill>
                </a:rPr>
                <a:t>Invite</a:t>
              </a:r>
              <a:r>
                <a:rPr lang="en-US" sz="2200" dirty="0">
                  <a:solidFill>
                    <a:srgbClr val="8E436A"/>
                  </a:solidFill>
                </a:rPr>
                <a:t> </a:t>
              </a:r>
              <a:r>
                <a:rPr lang="en-US" sz="2200" i="1" dirty="0" smtClean="0"/>
                <a:t>(promote registration and attendance </a:t>
              </a:r>
              <a:r>
                <a:rPr lang="en-US" sz="2200" i="1" dirty="0"/>
                <a:t>for parish, school, and community-wide activities)</a:t>
              </a:r>
            </a:p>
          </p:txBody>
        </p:sp>
        <p:pic>
          <p:nvPicPr>
            <p:cNvPr id="37" name="Picture 3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9305" y="4781403"/>
              <a:ext cx="1014843" cy="948879"/>
            </a:xfrm>
            <a:prstGeom prst="rect">
              <a:avLst/>
            </a:prstGeom>
            <a:effectLst>
              <a:outerShdw blurRad="76200" dir="18900000" sy="23000" kx="-1200000" algn="bl" rotWithShape="0">
                <a:prstClr val="black">
                  <a:alpha val="20000"/>
                </a:prstClr>
              </a:outerShdw>
            </a:effectLst>
          </p:spPr>
        </p:pic>
      </p:grpSp>
    </p:spTree>
    <p:extLst>
      <p:ext uri="{BB962C8B-B14F-4D97-AF65-F5344CB8AC3E}">
        <p14:creationId xmlns:p14="http://schemas.microsoft.com/office/powerpoint/2010/main" val="4045927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The Toolbox:</a:t>
            </a:r>
            <a:endParaRPr lang="en-US" dirty="0"/>
          </a:p>
        </p:txBody>
      </p:sp>
      <p:sp>
        <p:nvSpPr>
          <p:cNvPr id="5" name="Text Placeholder 4"/>
          <p:cNvSpPr>
            <a:spLocks noGrp="1"/>
          </p:cNvSpPr>
          <p:nvPr>
            <p:ph type="body" sz="quarter" idx="12"/>
          </p:nvPr>
        </p:nvSpPr>
        <p:spPr/>
        <p:txBody>
          <a:bodyPr/>
          <a:lstStyle/>
          <a:p>
            <a:r>
              <a:rPr lang="en-US" sz="2000" b="1" dirty="0" smtClean="0"/>
              <a:t>Email</a:t>
            </a:r>
            <a:endParaRPr lang="en-US" sz="2000" b="1" dirty="0"/>
          </a:p>
        </p:txBody>
      </p:sp>
      <p:sp>
        <p:nvSpPr>
          <p:cNvPr id="7" name="Rectangle 6"/>
          <p:cNvSpPr/>
          <p:nvPr/>
        </p:nvSpPr>
        <p:spPr>
          <a:xfrm>
            <a:off x="5452312" y="615434"/>
            <a:ext cx="4261103" cy="584775"/>
          </a:xfrm>
          <a:prstGeom prst="rect">
            <a:avLst/>
          </a:prstGeom>
        </p:spPr>
        <p:txBody>
          <a:bodyPr wrap="none">
            <a:spAutoFit/>
          </a:bodyPr>
          <a:lstStyle/>
          <a:p>
            <a:r>
              <a:rPr lang="en-US" sz="3200" b="1" dirty="0">
                <a:solidFill>
                  <a:srgbClr val="F38E37"/>
                </a:solidFill>
              </a:rPr>
              <a:t>Starting from Scratch</a:t>
            </a:r>
          </a:p>
        </p:txBody>
      </p:sp>
      <p:grpSp>
        <p:nvGrpSpPr>
          <p:cNvPr id="3" name="Group 2"/>
          <p:cNvGrpSpPr/>
          <p:nvPr/>
        </p:nvGrpSpPr>
        <p:grpSpPr>
          <a:xfrm>
            <a:off x="5502189" y="1362075"/>
            <a:ext cx="5537113" cy="4678204"/>
            <a:chOff x="5502189" y="1362075"/>
            <a:chExt cx="5537113" cy="4678204"/>
          </a:xfrm>
        </p:grpSpPr>
        <p:sp>
          <p:nvSpPr>
            <p:cNvPr id="6" name="TextBox 5"/>
            <p:cNvSpPr txBox="1"/>
            <p:nvPr/>
          </p:nvSpPr>
          <p:spPr>
            <a:xfrm>
              <a:off x="6787954" y="1362075"/>
              <a:ext cx="4251348" cy="4678204"/>
            </a:xfrm>
            <a:prstGeom prst="rect">
              <a:avLst/>
            </a:prstGeom>
            <a:noFill/>
          </p:spPr>
          <p:txBody>
            <a:bodyPr wrap="square" rtlCol="0">
              <a:spAutoFit/>
            </a:bodyPr>
            <a:lstStyle/>
            <a:p>
              <a:pPr lvl="0">
                <a:spcAft>
                  <a:spcPts val="1800"/>
                </a:spcAft>
              </a:pPr>
              <a:r>
                <a:rPr lang="en-US" sz="2800" b="1" dirty="0" smtClean="0">
                  <a:solidFill>
                    <a:schemeClr val="bg1"/>
                  </a:solidFill>
                </a:rPr>
                <a:t>Collect </a:t>
              </a:r>
              <a:r>
                <a:rPr lang="en-US" sz="2800" b="1" dirty="0">
                  <a:solidFill>
                    <a:schemeClr val="bg1"/>
                  </a:solidFill>
                </a:rPr>
                <a:t>data.</a:t>
              </a:r>
            </a:p>
            <a:p>
              <a:pPr marL="285750" lvl="0" indent="-285750">
                <a:spcAft>
                  <a:spcPts val="1800"/>
                </a:spcAft>
                <a:buFont typeface="Arial" panose="020B0604020202020204" pitchFamily="34" charset="0"/>
                <a:buChar char="•"/>
              </a:pPr>
              <a:r>
                <a:rPr lang="en-US" sz="2400" dirty="0">
                  <a:solidFill>
                    <a:schemeClr val="bg1"/>
                  </a:solidFill>
                </a:rPr>
                <a:t>Place cards requesting email addresses in pews and at church entrance/gathering spaces</a:t>
              </a:r>
            </a:p>
            <a:p>
              <a:pPr marL="285750" lvl="0" indent="-285750">
                <a:spcAft>
                  <a:spcPts val="1800"/>
                </a:spcAft>
                <a:buFont typeface="Arial" panose="020B0604020202020204" pitchFamily="34" charset="0"/>
                <a:buChar char="•"/>
              </a:pPr>
              <a:r>
                <a:rPr lang="en-US" sz="2400" dirty="0">
                  <a:solidFill>
                    <a:schemeClr val="bg1"/>
                  </a:solidFill>
                </a:rPr>
                <a:t>Gather email addresses wherever you gather data (new church/school registrations, envelope lists, committees, ministry contact lists</a:t>
              </a:r>
              <a:r>
                <a:rPr lang="en-US" sz="2400" dirty="0" smtClean="0">
                  <a:solidFill>
                    <a:schemeClr val="bg1"/>
                  </a:solidFill>
                </a:rPr>
                <a:t>)</a:t>
              </a:r>
              <a:endParaRPr lang="en-US" sz="2400" dirty="0">
                <a:solidFill>
                  <a:schemeClr val="bg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2189" y="1390650"/>
              <a:ext cx="1081492" cy="1082098"/>
            </a:xfrm>
            <a:prstGeom prst="rect">
              <a:avLst/>
            </a:prstGeom>
          </p:spPr>
        </p:pic>
      </p:grpSp>
    </p:spTree>
    <p:extLst>
      <p:ext uri="{BB962C8B-B14F-4D97-AF65-F5344CB8AC3E}">
        <p14:creationId xmlns:p14="http://schemas.microsoft.com/office/powerpoint/2010/main" val="18205299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The Toolbox:</a:t>
            </a:r>
            <a:endParaRPr lang="en-US" dirty="0"/>
          </a:p>
        </p:txBody>
      </p:sp>
      <p:sp>
        <p:nvSpPr>
          <p:cNvPr id="5" name="Text Placeholder 4"/>
          <p:cNvSpPr>
            <a:spLocks noGrp="1"/>
          </p:cNvSpPr>
          <p:nvPr>
            <p:ph type="body" sz="quarter" idx="12"/>
          </p:nvPr>
        </p:nvSpPr>
        <p:spPr/>
        <p:txBody>
          <a:bodyPr/>
          <a:lstStyle/>
          <a:p>
            <a:r>
              <a:rPr lang="en-US" sz="2000" b="1" dirty="0" smtClean="0"/>
              <a:t>Email</a:t>
            </a:r>
            <a:endParaRPr lang="en-US" sz="2000" b="1" dirty="0"/>
          </a:p>
        </p:txBody>
      </p:sp>
      <p:sp>
        <p:nvSpPr>
          <p:cNvPr id="7" name="Rectangle 6"/>
          <p:cNvSpPr/>
          <p:nvPr/>
        </p:nvSpPr>
        <p:spPr>
          <a:xfrm>
            <a:off x="5452312" y="615434"/>
            <a:ext cx="4261103" cy="584775"/>
          </a:xfrm>
          <a:prstGeom prst="rect">
            <a:avLst/>
          </a:prstGeom>
        </p:spPr>
        <p:txBody>
          <a:bodyPr wrap="none">
            <a:spAutoFit/>
          </a:bodyPr>
          <a:lstStyle/>
          <a:p>
            <a:r>
              <a:rPr lang="en-US" sz="3200" b="1" dirty="0">
                <a:solidFill>
                  <a:srgbClr val="F38E37"/>
                </a:solidFill>
              </a:rPr>
              <a:t>Starting from Scratch</a:t>
            </a:r>
          </a:p>
        </p:txBody>
      </p:sp>
      <p:grpSp>
        <p:nvGrpSpPr>
          <p:cNvPr id="3" name="Group 2"/>
          <p:cNvGrpSpPr/>
          <p:nvPr/>
        </p:nvGrpSpPr>
        <p:grpSpPr>
          <a:xfrm>
            <a:off x="5408932" y="1362075"/>
            <a:ext cx="6299538" cy="3631763"/>
            <a:chOff x="5408932" y="1362075"/>
            <a:chExt cx="6299538" cy="3631763"/>
          </a:xfrm>
        </p:grpSpPr>
        <p:sp>
          <p:nvSpPr>
            <p:cNvPr id="6" name="TextBox 5"/>
            <p:cNvSpPr txBox="1"/>
            <p:nvPr/>
          </p:nvSpPr>
          <p:spPr>
            <a:xfrm>
              <a:off x="7718360" y="1362075"/>
              <a:ext cx="3990110" cy="3631763"/>
            </a:xfrm>
            <a:prstGeom prst="rect">
              <a:avLst/>
            </a:prstGeom>
            <a:noFill/>
          </p:spPr>
          <p:txBody>
            <a:bodyPr wrap="square" rtlCol="0">
              <a:spAutoFit/>
            </a:bodyPr>
            <a:lstStyle/>
            <a:p>
              <a:pPr lvl="0">
                <a:spcAft>
                  <a:spcPts val="1800"/>
                </a:spcAft>
              </a:pPr>
              <a:r>
                <a:rPr lang="en-US" sz="2800" b="1" dirty="0" smtClean="0">
                  <a:solidFill>
                    <a:schemeClr val="bg1"/>
                  </a:solidFill>
                </a:rPr>
                <a:t>Promote email enrollment.</a:t>
              </a:r>
              <a:endParaRPr lang="en-US" sz="2800" b="1" dirty="0">
                <a:solidFill>
                  <a:schemeClr val="bg1"/>
                </a:solidFill>
              </a:endParaRPr>
            </a:p>
            <a:p>
              <a:pPr marL="285750" lvl="0" indent="-285750">
                <a:spcAft>
                  <a:spcPts val="1800"/>
                </a:spcAft>
                <a:buFont typeface="Arial" panose="020B0604020202020204" pitchFamily="34" charset="0"/>
                <a:buChar char="•"/>
              </a:pPr>
              <a:r>
                <a:rPr lang="en-US" sz="2400" dirty="0">
                  <a:solidFill>
                    <a:schemeClr val="bg1"/>
                  </a:solidFill>
                </a:rPr>
                <a:t>Mention it during announcements and in the bulletin.</a:t>
              </a:r>
            </a:p>
            <a:p>
              <a:pPr marL="285750" lvl="0" indent="-285750">
                <a:spcAft>
                  <a:spcPts val="1800"/>
                </a:spcAft>
                <a:buFont typeface="Arial" panose="020B0604020202020204" pitchFamily="34" charset="0"/>
                <a:buChar char="•"/>
              </a:pPr>
              <a:r>
                <a:rPr lang="en-US" sz="2400" dirty="0">
                  <a:solidFill>
                    <a:schemeClr val="bg1"/>
                  </a:solidFill>
                </a:rPr>
                <a:t>Use banners, posters, and other promotional displays.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08932" y="1390650"/>
              <a:ext cx="2173931" cy="1603511"/>
            </a:xfrm>
            <a:prstGeom prst="rect">
              <a:avLst/>
            </a:prstGeom>
            <a:effectLst>
              <a:reflection blurRad="6350" stA="18000" endPos="38500" dist="50800" dir="5400000" sy="-100000" algn="bl" rotWithShape="0"/>
            </a:effectLst>
          </p:spPr>
        </p:pic>
      </p:grpSp>
    </p:spTree>
    <p:extLst>
      <p:ext uri="{BB962C8B-B14F-4D97-AF65-F5344CB8AC3E}">
        <p14:creationId xmlns:p14="http://schemas.microsoft.com/office/powerpoint/2010/main" val="387025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40329" y="2050724"/>
            <a:ext cx="4841639" cy="830997"/>
          </a:xfrm>
          <a:prstGeom prst="rect">
            <a:avLst/>
          </a:prstGeom>
        </p:spPr>
        <p:txBody>
          <a:bodyPr wrap="square">
            <a:spAutoFit/>
          </a:bodyPr>
          <a:lstStyle/>
          <a:p>
            <a:pPr marL="365760" lvl="0" indent="-365760"/>
            <a:r>
              <a:rPr lang="en-US" sz="2400" dirty="0"/>
              <a:t>2. The way we communicate doesn’t work very well.</a:t>
            </a:r>
          </a:p>
        </p:txBody>
      </p:sp>
      <p:sp>
        <p:nvSpPr>
          <p:cNvPr id="16" name="Rectangle 15"/>
          <p:cNvSpPr/>
          <p:nvPr/>
        </p:nvSpPr>
        <p:spPr>
          <a:xfrm>
            <a:off x="5340329" y="1085664"/>
            <a:ext cx="4949745" cy="861774"/>
          </a:xfrm>
          <a:prstGeom prst="rect">
            <a:avLst/>
          </a:prstGeom>
        </p:spPr>
        <p:txBody>
          <a:bodyPr wrap="square">
            <a:spAutoFit/>
          </a:bodyPr>
          <a:lstStyle/>
          <a:p>
            <a:pPr>
              <a:lnSpc>
                <a:spcPts val="3000"/>
              </a:lnSpc>
            </a:pPr>
            <a:r>
              <a:rPr lang="en-US" sz="3200" dirty="0">
                <a:solidFill>
                  <a:srgbClr val="8E436A"/>
                </a:solidFill>
              </a:rPr>
              <a:t>8 Points for Better Catholic Communication</a:t>
            </a:r>
          </a:p>
        </p:txBody>
      </p:sp>
      <p:sp>
        <p:nvSpPr>
          <p:cNvPr id="4" name="TextBox 3"/>
          <p:cNvSpPr txBox="1"/>
          <p:nvPr/>
        </p:nvSpPr>
        <p:spPr>
          <a:xfrm>
            <a:off x="7191828" y="5319492"/>
            <a:ext cx="5152571" cy="830997"/>
          </a:xfrm>
          <a:prstGeom prst="rect">
            <a:avLst/>
          </a:prstGeom>
          <a:solidFill>
            <a:schemeClr val="bg1">
              <a:alpha val="81000"/>
            </a:schemeClr>
          </a:solidFill>
        </p:spPr>
        <p:txBody>
          <a:bodyPr wrap="square" rIns="640080" rtlCol="0">
            <a:spAutoFit/>
          </a:bodyPr>
          <a:lstStyle/>
          <a:p>
            <a:pPr algn="r"/>
            <a:r>
              <a:rPr lang="en-US" sz="1600" dirty="0"/>
              <a:t>Source: Father Roderick </a:t>
            </a:r>
            <a:r>
              <a:rPr lang="en-US" sz="1600" dirty="0" err="1"/>
              <a:t>Vonhogen</a:t>
            </a:r>
            <a:endParaRPr lang="en-US" sz="1600" dirty="0"/>
          </a:p>
          <a:p>
            <a:pPr algn="r"/>
            <a:r>
              <a:rPr lang="en-US" sz="1600" dirty="0" err="1"/>
              <a:t>Blogpost</a:t>
            </a:r>
            <a:r>
              <a:rPr lang="en-US" sz="1600" dirty="0"/>
              <a:t> at catholicmediaguild.com summarizing an address by Pope Benedict </a:t>
            </a:r>
            <a:r>
              <a:rPr lang="en-US" sz="1600" dirty="0" smtClean="0"/>
              <a:t>XVI</a:t>
            </a:r>
            <a:endParaRPr lang="en-US" sz="1600" dirty="0"/>
          </a:p>
        </p:txBody>
      </p:sp>
      <p:sp>
        <p:nvSpPr>
          <p:cNvPr id="18" name="Text Placeholder 5"/>
          <p:cNvSpPr>
            <a:spLocks noGrp="1"/>
          </p:cNvSpPr>
          <p:nvPr>
            <p:ph type="body" sz="quarter" idx="11"/>
          </p:nvPr>
        </p:nvSpPr>
        <p:spPr>
          <a:xfrm>
            <a:off x="247651" y="960738"/>
            <a:ext cx="3891864" cy="590550"/>
          </a:xfrm>
        </p:spPr>
        <p:txBody>
          <a:bodyPr/>
          <a:lstStyle/>
          <a:p>
            <a:r>
              <a:rPr lang="en-US" sz="3200" b="1" dirty="0" smtClean="0">
                <a:solidFill>
                  <a:schemeClr val="tx1">
                    <a:lumMod val="85000"/>
                    <a:lumOff val="15000"/>
                  </a:schemeClr>
                </a:solidFill>
              </a:rPr>
              <a:t>Communications </a:t>
            </a:r>
            <a:r>
              <a:rPr lang="en-US" sz="3200" dirty="0" smtClean="0">
                <a:solidFill>
                  <a:schemeClr val="tx1">
                    <a:lumMod val="85000"/>
                    <a:lumOff val="15000"/>
                  </a:schemeClr>
                </a:solidFill>
              </a:rPr>
              <a:t>and the Church</a:t>
            </a:r>
            <a:endParaRPr lang="en-US" sz="3200" b="1" dirty="0">
              <a:solidFill>
                <a:schemeClr val="tx1">
                  <a:lumMod val="85000"/>
                  <a:lumOff val="15000"/>
                </a:schemeClr>
              </a:solidFill>
            </a:endParaRPr>
          </a:p>
        </p:txBody>
      </p:sp>
    </p:spTree>
    <p:extLst>
      <p:ext uri="{BB962C8B-B14F-4D97-AF65-F5344CB8AC3E}">
        <p14:creationId xmlns:p14="http://schemas.microsoft.com/office/powerpoint/2010/main" val="389938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The Toolbox:</a:t>
            </a:r>
            <a:endParaRPr lang="en-US" dirty="0"/>
          </a:p>
        </p:txBody>
      </p:sp>
      <p:sp>
        <p:nvSpPr>
          <p:cNvPr id="5" name="Text Placeholder 4"/>
          <p:cNvSpPr>
            <a:spLocks noGrp="1"/>
          </p:cNvSpPr>
          <p:nvPr>
            <p:ph type="body" sz="quarter" idx="12"/>
          </p:nvPr>
        </p:nvSpPr>
        <p:spPr/>
        <p:txBody>
          <a:bodyPr/>
          <a:lstStyle/>
          <a:p>
            <a:r>
              <a:rPr lang="en-US" sz="2000" b="1" dirty="0" smtClean="0"/>
              <a:t>Email</a:t>
            </a:r>
            <a:endParaRPr lang="en-US" sz="2000" b="1" dirty="0"/>
          </a:p>
        </p:txBody>
      </p:sp>
      <p:sp>
        <p:nvSpPr>
          <p:cNvPr id="7" name="Rectangle 6"/>
          <p:cNvSpPr/>
          <p:nvPr/>
        </p:nvSpPr>
        <p:spPr>
          <a:xfrm>
            <a:off x="5452312" y="615434"/>
            <a:ext cx="4261103" cy="584775"/>
          </a:xfrm>
          <a:prstGeom prst="rect">
            <a:avLst/>
          </a:prstGeom>
        </p:spPr>
        <p:txBody>
          <a:bodyPr wrap="none">
            <a:spAutoFit/>
          </a:bodyPr>
          <a:lstStyle/>
          <a:p>
            <a:r>
              <a:rPr lang="en-US" sz="3200" b="1" dirty="0">
                <a:solidFill>
                  <a:srgbClr val="F38E37"/>
                </a:solidFill>
              </a:rPr>
              <a:t>Starting from Scratch</a:t>
            </a:r>
          </a:p>
        </p:txBody>
      </p:sp>
      <p:grpSp>
        <p:nvGrpSpPr>
          <p:cNvPr id="9" name="Group 8"/>
          <p:cNvGrpSpPr/>
          <p:nvPr/>
        </p:nvGrpSpPr>
        <p:grpSpPr>
          <a:xfrm>
            <a:off x="5601941" y="966354"/>
            <a:ext cx="5479344" cy="3919763"/>
            <a:chOff x="5601941" y="966354"/>
            <a:chExt cx="5479344" cy="3919763"/>
          </a:xfrm>
        </p:grpSpPr>
        <p:sp>
          <p:nvSpPr>
            <p:cNvPr id="6" name="TextBox 5"/>
            <p:cNvSpPr txBox="1"/>
            <p:nvPr/>
          </p:nvSpPr>
          <p:spPr>
            <a:xfrm>
              <a:off x="7091175" y="1362075"/>
              <a:ext cx="3990110" cy="3524042"/>
            </a:xfrm>
            <a:prstGeom prst="rect">
              <a:avLst/>
            </a:prstGeom>
            <a:noFill/>
          </p:spPr>
          <p:txBody>
            <a:bodyPr wrap="square" rtlCol="0">
              <a:spAutoFit/>
            </a:bodyPr>
            <a:lstStyle/>
            <a:p>
              <a:pPr lvl="0">
                <a:spcAft>
                  <a:spcPts val="1800"/>
                </a:spcAft>
              </a:pPr>
              <a:r>
                <a:rPr lang="en-US" sz="2800" b="1" dirty="0" smtClean="0">
                  <a:solidFill>
                    <a:schemeClr val="bg1"/>
                  </a:solidFill>
                </a:rPr>
                <a:t>Start small, but expect </a:t>
              </a:r>
              <a:r>
                <a:rPr lang="en-US" sz="3600" b="1" dirty="0" smtClean="0">
                  <a:solidFill>
                    <a:srgbClr val="F38E37"/>
                  </a:solidFill>
                </a:rPr>
                <a:t>BIG</a:t>
              </a:r>
              <a:r>
                <a:rPr lang="en-US" sz="3600" b="1" dirty="0" smtClean="0">
                  <a:solidFill>
                    <a:schemeClr val="bg1"/>
                  </a:solidFill>
                </a:rPr>
                <a:t> results.</a:t>
              </a:r>
              <a:endParaRPr lang="en-US" sz="3600" b="1" dirty="0">
                <a:solidFill>
                  <a:schemeClr val="bg1"/>
                </a:solidFill>
              </a:endParaRPr>
            </a:p>
            <a:p>
              <a:pPr lvl="0">
                <a:spcAft>
                  <a:spcPts val="1800"/>
                </a:spcAft>
              </a:pPr>
              <a:r>
                <a:rPr lang="en-US" sz="2400" dirty="0">
                  <a:solidFill>
                    <a:schemeClr val="bg1"/>
                  </a:solidFill>
                </a:rPr>
                <a:t>Email doesn’t have the buzz of social media like Facebook or Twitter, but it has something neither of those do: Total acceptance and daily use.</a:t>
              </a: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01941" y="966354"/>
              <a:ext cx="1489234" cy="2840875"/>
            </a:xfrm>
            <a:prstGeom prst="rect">
              <a:avLst/>
            </a:prstGeom>
            <a:effectLst>
              <a:reflection blurRad="6350" stA="19000" endPos="38500" dist="50800" dir="5400000" sy="-100000" algn="bl" rotWithShape="0"/>
            </a:effectLst>
          </p:spPr>
        </p:pic>
      </p:grpSp>
    </p:spTree>
    <p:extLst>
      <p:ext uri="{BB962C8B-B14F-4D97-AF65-F5344CB8AC3E}">
        <p14:creationId xmlns:p14="http://schemas.microsoft.com/office/powerpoint/2010/main" val="133069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The Toolbox:</a:t>
            </a:r>
            <a:endParaRPr lang="en-US" dirty="0"/>
          </a:p>
        </p:txBody>
      </p:sp>
      <p:sp>
        <p:nvSpPr>
          <p:cNvPr id="5" name="Text Placeholder 4"/>
          <p:cNvSpPr>
            <a:spLocks noGrp="1"/>
          </p:cNvSpPr>
          <p:nvPr>
            <p:ph type="body" sz="quarter" idx="12"/>
          </p:nvPr>
        </p:nvSpPr>
        <p:spPr/>
        <p:txBody>
          <a:bodyPr/>
          <a:lstStyle/>
          <a:p>
            <a:r>
              <a:rPr lang="en-US" sz="2000" b="1" dirty="0" smtClean="0"/>
              <a:t>Social Media</a:t>
            </a:r>
            <a:endParaRPr lang="en-US" sz="2000" b="1" dirty="0"/>
          </a:p>
        </p:txBody>
      </p:sp>
      <p:grpSp>
        <p:nvGrpSpPr>
          <p:cNvPr id="12" name="Group 11"/>
          <p:cNvGrpSpPr/>
          <p:nvPr/>
        </p:nvGrpSpPr>
        <p:grpSpPr>
          <a:xfrm>
            <a:off x="1012043" y="1686557"/>
            <a:ext cx="5103572" cy="1037064"/>
            <a:chOff x="1012043" y="1686557"/>
            <a:chExt cx="5103572" cy="1037064"/>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2043" y="1801294"/>
              <a:ext cx="900420" cy="90042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4241" y="1750989"/>
              <a:ext cx="950726" cy="950726"/>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55282" y="1758760"/>
              <a:ext cx="964861" cy="964861"/>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0458" y="1686557"/>
              <a:ext cx="1015157" cy="1015157"/>
            </a:xfrm>
            <a:prstGeom prst="rect">
              <a:avLst/>
            </a:prstGeom>
          </p:spPr>
        </p:pic>
      </p:grpSp>
      <p:sp>
        <p:nvSpPr>
          <p:cNvPr id="10" name="TextBox 9"/>
          <p:cNvSpPr txBox="1"/>
          <p:nvPr/>
        </p:nvSpPr>
        <p:spPr>
          <a:xfrm>
            <a:off x="1012043" y="3190527"/>
            <a:ext cx="5305630" cy="2539157"/>
          </a:xfrm>
          <a:prstGeom prst="rect">
            <a:avLst/>
          </a:prstGeom>
          <a:noFill/>
        </p:spPr>
        <p:txBody>
          <a:bodyPr wrap="square" rtlCol="0">
            <a:spAutoFit/>
          </a:bodyPr>
          <a:lstStyle/>
          <a:p>
            <a:pPr>
              <a:spcAft>
                <a:spcPts val="1800"/>
              </a:spcAft>
            </a:pPr>
            <a:r>
              <a:rPr lang="en-US" sz="2400" dirty="0" smtClean="0"/>
              <a:t>Social </a:t>
            </a:r>
            <a:r>
              <a:rPr lang="en-US" sz="2400" dirty="0"/>
              <a:t>media are just that—social. They’re interactive, community-driven, and engaging</a:t>
            </a:r>
            <a:r>
              <a:rPr lang="en-US" sz="2400" dirty="0" smtClean="0"/>
              <a:t>.</a:t>
            </a:r>
            <a:endParaRPr lang="en-US" sz="2400" dirty="0"/>
          </a:p>
          <a:p>
            <a:pPr>
              <a:spcAft>
                <a:spcPts val="1800"/>
              </a:spcAft>
            </a:pPr>
            <a:r>
              <a:rPr lang="en-US" sz="2400" dirty="0"/>
              <a:t>Social media are visual as well as verbal: an ideal medium for an incarnational, sacramental Church</a:t>
            </a:r>
            <a:r>
              <a:rPr lang="en-US" sz="2400" dirty="0" smtClean="0"/>
              <a:t>!</a:t>
            </a:r>
            <a:endParaRPr lang="en-US" sz="2400" dirty="0"/>
          </a:p>
        </p:txBody>
      </p:sp>
      <p:sp>
        <p:nvSpPr>
          <p:cNvPr id="11" name="Rectangle 10"/>
          <p:cNvSpPr/>
          <p:nvPr/>
        </p:nvSpPr>
        <p:spPr>
          <a:xfrm>
            <a:off x="1012044" y="636567"/>
            <a:ext cx="5604888" cy="830997"/>
          </a:xfrm>
          <a:prstGeom prst="rect">
            <a:avLst/>
          </a:prstGeom>
        </p:spPr>
        <p:txBody>
          <a:bodyPr wrap="square">
            <a:spAutoFit/>
          </a:bodyPr>
          <a:lstStyle/>
          <a:p>
            <a:r>
              <a:rPr lang="en-US" sz="2400" dirty="0"/>
              <a:t>Your parishioners—of ALL ages—are using social media now, and often.</a:t>
            </a:r>
          </a:p>
        </p:txBody>
      </p:sp>
    </p:spTree>
    <p:extLst>
      <p:ext uri="{BB962C8B-B14F-4D97-AF65-F5344CB8AC3E}">
        <p14:creationId xmlns:p14="http://schemas.microsoft.com/office/powerpoint/2010/main" val="36988332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10" grpId="0" build="p"/>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The Toolbox:</a:t>
            </a:r>
            <a:endParaRPr lang="en-US" dirty="0"/>
          </a:p>
        </p:txBody>
      </p:sp>
      <p:sp>
        <p:nvSpPr>
          <p:cNvPr id="5" name="Text Placeholder 4"/>
          <p:cNvSpPr>
            <a:spLocks noGrp="1"/>
          </p:cNvSpPr>
          <p:nvPr>
            <p:ph type="body" sz="quarter" idx="12"/>
          </p:nvPr>
        </p:nvSpPr>
        <p:spPr/>
        <p:txBody>
          <a:bodyPr/>
          <a:lstStyle/>
          <a:p>
            <a:r>
              <a:rPr lang="en-US" sz="2000" b="1" dirty="0" smtClean="0"/>
              <a:t>Social Media</a:t>
            </a:r>
            <a:endParaRPr lang="en-US" sz="2000" b="1"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2043" y="610453"/>
            <a:ext cx="900420" cy="900420"/>
          </a:xfrm>
          <a:prstGeom prst="rect">
            <a:avLst/>
          </a:prstGeom>
        </p:spPr>
      </p:pic>
      <p:sp>
        <p:nvSpPr>
          <p:cNvPr id="10" name="TextBox 9"/>
          <p:cNvSpPr txBox="1"/>
          <p:nvPr/>
        </p:nvSpPr>
        <p:spPr>
          <a:xfrm>
            <a:off x="1012043" y="1597773"/>
            <a:ext cx="5305630" cy="1200329"/>
          </a:xfrm>
          <a:prstGeom prst="rect">
            <a:avLst/>
          </a:prstGeom>
          <a:noFill/>
        </p:spPr>
        <p:txBody>
          <a:bodyPr wrap="square" rtlCol="0">
            <a:spAutoFit/>
          </a:bodyPr>
          <a:lstStyle/>
          <a:p>
            <a:r>
              <a:rPr lang="en-US" sz="2400" dirty="0"/>
              <a:t>With 900 million users and growing, Facebook is an effective tool for pulling communities together.</a:t>
            </a:r>
          </a:p>
        </p:txBody>
      </p:sp>
      <p:sp>
        <p:nvSpPr>
          <p:cNvPr id="11" name="Rectangle 10"/>
          <p:cNvSpPr/>
          <p:nvPr/>
        </p:nvSpPr>
        <p:spPr>
          <a:xfrm>
            <a:off x="1971338" y="679876"/>
            <a:ext cx="4346335" cy="830997"/>
          </a:xfrm>
          <a:prstGeom prst="rect">
            <a:avLst/>
          </a:prstGeom>
        </p:spPr>
        <p:txBody>
          <a:bodyPr wrap="square">
            <a:spAutoFit/>
          </a:bodyPr>
          <a:lstStyle/>
          <a:p>
            <a:r>
              <a:rPr lang="en-US" sz="2400" dirty="0"/>
              <a:t>Start with Facebook for general parish engagement.</a:t>
            </a:r>
          </a:p>
        </p:txBody>
      </p:sp>
      <p:sp>
        <p:nvSpPr>
          <p:cNvPr id="2" name="TextBox 1"/>
          <p:cNvSpPr txBox="1"/>
          <p:nvPr/>
        </p:nvSpPr>
        <p:spPr>
          <a:xfrm>
            <a:off x="1012043" y="2885002"/>
            <a:ext cx="5305630" cy="3323987"/>
          </a:xfrm>
          <a:prstGeom prst="rect">
            <a:avLst/>
          </a:prstGeom>
          <a:noFill/>
        </p:spPr>
        <p:txBody>
          <a:bodyPr wrap="square" rtlCol="0">
            <a:spAutoFit/>
          </a:bodyPr>
          <a:lstStyle/>
          <a:p>
            <a:pPr marL="285750" lvl="0" indent="-285750">
              <a:spcAft>
                <a:spcPts val="1800"/>
              </a:spcAft>
              <a:buFont typeface="Arial" panose="020B0604020202020204" pitchFamily="34" charset="0"/>
              <a:buChar char="•"/>
            </a:pPr>
            <a:r>
              <a:rPr lang="en-US" dirty="0"/>
              <a:t>Twitter and </a:t>
            </a:r>
            <a:r>
              <a:rPr lang="en-US" dirty="0" err="1"/>
              <a:t>Linkedin</a:t>
            </a:r>
            <a:r>
              <a:rPr lang="en-US" dirty="0"/>
              <a:t> capture a fair amount of public attention but are not nearly as popular or as relevant to a parish as Facebook for most audiences.</a:t>
            </a:r>
          </a:p>
          <a:p>
            <a:pPr marL="285750" lvl="0" indent="-285750">
              <a:spcAft>
                <a:spcPts val="1800"/>
              </a:spcAft>
              <a:buFont typeface="Arial" panose="020B0604020202020204" pitchFamily="34" charset="0"/>
              <a:buChar char="•"/>
            </a:pPr>
            <a:r>
              <a:rPr lang="en-US" dirty="0"/>
              <a:t>Teens and young adults overwhelmingly prefer Instagram and other visually oriented services as their primary social networks.</a:t>
            </a:r>
          </a:p>
          <a:p>
            <a:pPr marL="285750" lvl="0" indent="-285750">
              <a:spcAft>
                <a:spcPts val="1800"/>
              </a:spcAft>
              <a:buFont typeface="Arial" panose="020B0604020202020204" pitchFamily="34" charset="0"/>
              <a:buChar char="•"/>
            </a:pPr>
            <a:r>
              <a:rPr lang="en-US" dirty="0"/>
              <a:t>It’s easy to share content back and forth between Facebook and the other major services</a:t>
            </a:r>
            <a:r>
              <a:rPr lang="en-US" dirty="0" smtClean="0"/>
              <a:t>.</a:t>
            </a:r>
            <a:endParaRPr lang="en-US" dirty="0"/>
          </a:p>
        </p:txBody>
      </p:sp>
    </p:spTree>
    <p:extLst>
      <p:ext uri="{BB962C8B-B14F-4D97-AF65-F5344CB8AC3E}">
        <p14:creationId xmlns:p14="http://schemas.microsoft.com/office/powerpoint/2010/main" val="114507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The Toolbox:</a:t>
            </a:r>
            <a:endParaRPr lang="en-US" dirty="0"/>
          </a:p>
        </p:txBody>
      </p:sp>
      <p:sp>
        <p:nvSpPr>
          <p:cNvPr id="5" name="Text Placeholder 4"/>
          <p:cNvSpPr>
            <a:spLocks noGrp="1"/>
          </p:cNvSpPr>
          <p:nvPr>
            <p:ph type="body" sz="quarter" idx="12"/>
          </p:nvPr>
        </p:nvSpPr>
        <p:spPr/>
        <p:txBody>
          <a:bodyPr/>
          <a:lstStyle/>
          <a:p>
            <a:r>
              <a:rPr lang="en-US" sz="2000" b="1" dirty="0" smtClean="0"/>
              <a:t>Social Media</a:t>
            </a:r>
            <a:endParaRPr lang="en-US" sz="2000" b="1" dirty="0"/>
          </a:p>
        </p:txBody>
      </p:sp>
      <p:sp>
        <p:nvSpPr>
          <p:cNvPr id="8" name="Rectangle 7"/>
          <p:cNvSpPr/>
          <p:nvPr/>
        </p:nvSpPr>
        <p:spPr>
          <a:xfrm>
            <a:off x="5427824" y="5578418"/>
            <a:ext cx="6096000" cy="707886"/>
          </a:xfrm>
          <a:prstGeom prst="rect">
            <a:avLst/>
          </a:prstGeom>
        </p:spPr>
        <p:txBody>
          <a:bodyPr>
            <a:spAutoFit/>
          </a:bodyPr>
          <a:lstStyle/>
          <a:p>
            <a:pPr algn="ctr"/>
            <a:r>
              <a:rPr lang="en-US" sz="2000" dirty="0">
                <a:solidFill>
                  <a:schemeClr val="bg1"/>
                </a:solidFill>
              </a:rPr>
              <a:t>Include links to your Facebook page on your website and in every parish communication.</a:t>
            </a:r>
          </a:p>
        </p:txBody>
      </p:sp>
      <p:grpSp>
        <p:nvGrpSpPr>
          <p:cNvPr id="13" name="Group 12"/>
          <p:cNvGrpSpPr/>
          <p:nvPr/>
        </p:nvGrpSpPr>
        <p:grpSpPr>
          <a:xfrm>
            <a:off x="6375562" y="671189"/>
            <a:ext cx="4200525" cy="4593495"/>
            <a:chOff x="6225092" y="682763"/>
            <a:chExt cx="4200525" cy="4593495"/>
          </a:xfrm>
        </p:grpSpPr>
        <p:sp>
          <p:nvSpPr>
            <p:cNvPr id="7" name="Rectangle 6"/>
            <p:cNvSpPr/>
            <p:nvPr/>
          </p:nvSpPr>
          <p:spPr>
            <a:xfrm>
              <a:off x="6400799" y="682763"/>
              <a:ext cx="3849110" cy="707886"/>
            </a:xfrm>
            <a:prstGeom prst="rect">
              <a:avLst/>
            </a:prstGeom>
          </p:spPr>
          <p:txBody>
            <a:bodyPr wrap="square">
              <a:spAutoFit/>
            </a:bodyPr>
            <a:lstStyle/>
            <a:p>
              <a:pPr algn="ctr"/>
              <a:r>
                <a:rPr lang="en-US" sz="2000" dirty="0">
                  <a:solidFill>
                    <a:schemeClr val="bg1"/>
                  </a:solidFill>
                </a:rPr>
                <a:t>Set up a parish Facebook account as a group page.</a:t>
              </a:r>
            </a:p>
          </p:txBody>
        </p:sp>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25092" y="1704383"/>
              <a:ext cx="4200525" cy="3571875"/>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1958193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The Toolbox:</a:t>
            </a:r>
            <a:endParaRPr lang="en-US" dirty="0"/>
          </a:p>
        </p:txBody>
      </p:sp>
      <p:sp>
        <p:nvSpPr>
          <p:cNvPr id="5" name="Text Placeholder 4"/>
          <p:cNvSpPr>
            <a:spLocks noGrp="1"/>
          </p:cNvSpPr>
          <p:nvPr>
            <p:ph type="body" sz="quarter" idx="12"/>
          </p:nvPr>
        </p:nvSpPr>
        <p:spPr/>
        <p:txBody>
          <a:bodyPr/>
          <a:lstStyle/>
          <a:p>
            <a:r>
              <a:rPr lang="en-US" sz="2000" b="1" dirty="0" smtClean="0"/>
              <a:t>Social Media</a:t>
            </a:r>
            <a:endParaRPr lang="en-US" sz="2000" b="1" dirty="0"/>
          </a:p>
        </p:txBody>
      </p:sp>
      <p:sp>
        <p:nvSpPr>
          <p:cNvPr id="11" name="Rectangle 10"/>
          <p:cNvSpPr/>
          <p:nvPr/>
        </p:nvSpPr>
        <p:spPr>
          <a:xfrm>
            <a:off x="5376745" y="575042"/>
            <a:ext cx="4172369" cy="1631216"/>
          </a:xfrm>
          <a:prstGeom prst="rect">
            <a:avLst/>
          </a:prstGeom>
        </p:spPr>
        <p:txBody>
          <a:bodyPr wrap="square">
            <a:spAutoFit/>
          </a:bodyPr>
          <a:lstStyle/>
          <a:p>
            <a:r>
              <a:rPr lang="en-US" sz="2000" dirty="0" smtClean="0">
                <a:solidFill>
                  <a:schemeClr val="bg1"/>
                </a:solidFill>
              </a:rPr>
              <a:t>Post </a:t>
            </a:r>
            <a:r>
              <a:rPr lang="en-US" sz="2000" dirty="0">
                <a:solidFill>
                  <a:schemeClr val="bg1"/>
                </a:solidFill>
              </a:rPr>
              <a:t>current, important information and engaging graphics (follow your diocesan directives for social media privacy requirements</a:t>
            </a:r>
            <a:r>
              <a:rPr lang="en-US" sz="2000" dirty="0" smtClean="0">
                <a:solidFill>
                  <a:schemeClr val="bg1"/>
                </a:solidFill>
              </a:rPr>
              <a:t>).</a:t>
            </a:r>
            <a:endParaRPr lang="en-US" sz="2000" dirty="0">
              <a:solidFill>
                <a:schemeClr val="bg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9094" y="2111653"/>
            <a:ext cx="3130647" cy="41513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0140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The Toolbox:</a:t>
            </a:r>
            <a:endParaRPr lang="en-US" dirty="0"/>
          </a:p>
        </p:txBody>
      </p:sp>
      <p:sp>
        <p:nvSpPr>
          <p:cNvPr id="5" name="Text Placeholder 4"/>
          <p:cNvSpPr>
            <a:spLocks noGrp="1"/>
          </p:cNvSpPr>
          <p:nvPr>
            <p:ph type="body" sz="quarter" idx="12"/>
          </p:nvPr>
        </p:nvSpPr>
        <p:spPr/>
        <p:txBody>
          <a:bodyPr/>
          <a:lstStyle/>
          <a:p>
            <a:r>
              <a:rPr lang="en-US" sz="2000" b="1" dirty="0" smtClean="0"/>
              <a:t>Social Media</a:t>
            </a:r>
            <a:endParaRPr lang="en-US" sz="2000" b="1" dirty="0"/>
          </a:p>
        </p:txBody>
      </p:sp>
      <p:sp>
        <p:nvSpPr>
          <p:cNvPr id="6" name="Rectangle 5"/>
          <p:cNvSpPr/>
          <p:nvPr/>
        </p:nvSpPr>
        <p:spPr>
          <a:xfrm>
            <a:off x="675123" y="1899105"/>
            <a:ext cx="5563630" cy="3693319"/>
          </a:xfrm>
          <a:prstGeom prst="rect">
            <a:avLst/>
          </a:prstGeom>
        </p:spPr>
        <p:txBody>
          <a:bodyPr wrap="square">
            <a:spAutoFit/>
          </a:bodyPr>
          <a:lstStyle/>
          <a:p>
            <a:pPr marL="342900" indent="-342900">
              <a:spcAft>
                <a:spcPts val="1800"/>
              </a:spcAft>
              <a:buFont typeface="Arial" panose="020B0604020202020204" pitchFamily="34" charset="0"/>
              <a:buChar char="•"/>
            </a:pPr>
            <a:r>
              <a:rPr lang="en-US" sz="2200" dirty="0" smtClean="0"/>
              <a:t>Encourage </a:t>
            </a:r>
            <a:r>
              <a:rPr lang="en-US" sz="2200" dirty="0"/>
              <a:t>parishioners to Like (follow) your page.</a:t>
            </a:r>
          </a:p>
          <a:p>
            <a:pPr marL="342900" indent="-342900">
              <a:spcAft>
                <a:spcPts val="1800"/>
              </a:spcAft>
              <a:buFont typeface="Arial" panose="020B0604020202020204" pitchFamily="34" charset="0"/>
              <a:buChar char="•"/>
            </a:pPr>
            <a:r>
              <a:rPr lang="en-US" sz="2200" dirty="0"/>
              <a:t>Use custom tabs to capture information and promote events</a:t>
            </a:r>
            <a:r>
              <a:rPr lang="en-US" sz="2200" dirty="0" smtClean="0"/>
              <a:t>.</a:t>
            </a:r>
            <a:endParaRPr lang="en-US" sz="2200" dirty="0"/>
          </a:p>
          <a:p>
            <a:pPr marL="342900" indent="-342900">
              <a:spcAft>
                <a:spcPts val="1800"/>
              </a:spcAft>
              <a:buFont typeface="Arial" panose="020B0604020202020204" pitchFamily="34" charset="0"/>
              <a:buChar char="•"/>
            </a:pPr>
            <a:r>
              <a:rPr lang="en-US" sz="2200" dirty="0"/>
              <a:t>Post several times a week.</a:t>
            </a:r>
          </a:p>
          <a:p>
            <a:pPr marL="342900" indent="-342900">
              <a:spcAft>
                <a:spcPts val="1800"/>
              </a:spcAft>
              <a:buFont typeface="Arial" panose="020B0604020202020204" pitchFamily="34" charset="0"/>
              <a:buChar char="•"/>
            </a:pPr>
            <a:r>
              <a:rPr lang="en-US" sz="2200" dirty="0"/>
              <a:t>Cross-link posts to other </a:t>
            </a:r>
            <a:r>
              <a:rPr lang="en-US" sz="2200" dirty="0" smtClean="0"/>
              <a:t>social </a:t>
            </a:r>
            <a:r>
              <a:rPr lang="en-US" sz="2200" dirty="0"/>
              <a:t>media (Instagram, Twitter, LinkedIn) accounts.</a:t>
            </a:r>
          </a:p>
          <a:p>
            <a:pPr marL="342900" indent="-342900">
              <a:spcAft>
                <a:spcPts val="600"/>
              </a:spcAft>
              <a:buFont typeface="Arial" panose="020B0604020202020204" pitchFamily="34" charset="0"/>
              <a:buChar char="•"/>
            </a:pPr>
            <a:endParaRPr lang="en-US" sz="2000" dirty="0"/>
          </a:p>
        </p:txBody>
      </p:sp>
      <p:sp>
        <p:nvSpPr>
          <p:cNvPr id="8" name="Rectangle 7"/>
          <p:cNvSpPr/>
          <p:nvPr/>
        </p:nvSpPr>
        <p:spPr>
          <a:xfrm>
            <a:off x="675123" y="1175206"/>
            <a:ext cx="5563630" cy="430887"/>
          </a:xfrm>
          <a:prstGeom prst="rect">
            <a:avLst/>
          </a:prstGeom>
        </p:spPr>
        <p:txBody>
          <a:bodyPr wrap="square">
            <a:spAutoFit/>
          </a:bodyPr>
          <a:lstStyle/>
          <a:p>
            <a:pPr marL="342900" indent="-342900">
              <a:spcAft>
                <a:spcPts val="1800"/>
              </a:spcAft>
              <a:buFont typeface="Arial" panose="020B0604020202020204" pitchFamily="34" charset="0"/>
              <a:buChar char="•"/>
            </a:pPr>
            <a:r>
              <a:rPr lang="en-US" sz="2200" dirty="0" smtClean="0"/>
              <a:t>Allow comments, but monitor them.</a:t>
            </a:r>
            <a:endParaRPr lang="en-US" sz="2000" dirty="0"/>
          </a:p>
        </p:txBody>
      </p:sp>
    </p:spTree>
    <p:extLst>
      <p:ext uri="{BB962C8B-B14F-4D97-AF65-F5344CB8AC3E}">
        <p14:creationId xmlns:p14="http://schemas.microsoft.com/office/powerpoint/2010/main" val="18311970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sz="2000" b="1" dirty="0" smtClean="0"/>
              <a:t>Texting</a:t>
            </a:r>
            <a:endParaRPr lang="en-US" sz="2000" b="1" dirty="0"/>
          </a:p>
        </p:txBody>
      </p:sp>
      <p:sp>
        <p:nvSpPr>
          <p:cNvPr id="4" name="Text Placeholder 3"/>
          <p:cNvSpPr>
            <a:spLocks noGrp="1"/>
          </p:cNvSpPr>
          <p:nvPr>
            <p:ph type="body" sz="quarter" idx="11"/>
          </p:nvPr>
        </p:nvSpPr>
        <p:spPr/>
        <p:txBody>
          <a:bodyPr/>
          <a:lstStyle/>
          <a:p>
            <a:r>
              <a:rPr lang="en-US" dirty="0" smtClean="0"/>
              <a:t>The Toolbox:</a:t>
            </a:r>
            <a:endParaRPr lang="en-US" dirty="0"/>
          </a:p>
        </p:txBody>
      </p:sp>
      <p:grpSp>
        <p:nvGrpSpPr>
          <p:cNvPr id="9" name="Group 8"/>
          <p:cNvGrpSpPr/>
          <p:nvPr/>
        </p:nvGrpSpPr>
        <p:grpSpPr>
          <a:xfrm>
            <a:off x="378718" y="221737"/>
            <a:ext cx="4592555" cy="1889341"/>
            <a:chOff x="741325" y="223179"/>
            <a:chExt cx="4592555" cy="1889341"/>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325" y="223179"/>
              <a:ext cx="1321218" cy="1889341"/>
            </a:xfrm>
            <a:prstGeom prst="rect">
              <a:avLst/>
            </a:prstGeom>
          </p:spPr>
        </p:pic>
        <p:sp>
          <p:nvSpPr>
            <p:cNvPr id="7" name="TextBox 6"/>
            <p:cNvSpPr txBox="1"/>
            <p:nvPr/>
          </p:nvSpPr>
          <p:spPr>
            <a:xfrm>
              <a:off x="2110889" y="752351"/>
              <a:ext cx="3222991" cy="830997"/>
            </a:xfrm>
            <a:prstGeom prst="rect">
              <a:avLst/>
            </a:prstGeom>
            <a:noFill/>
          </p:spPr>
          <p:txBody>
            <a:bodyPr wrap="square" rtlCol="0">
              <a:spAutoFit/>
            </a:bodyPr>
            <a:lstStyle/>
            <a:p>
              <a:r>
                <a:rPr lang="en-US" sz="2400" b="1" dirty="0">
                  <a:solidFill>
                    <a:srgbClr val="8E436A"/>
                  </a:solidFill>
                </a:rPr>
                <a:t>Don’t forget the mobile phone!</a:t>
              </a:r>
            </a:p>
          </p:txBody>
        </p:sp>
      </p:grpSp>
      <p:sp>
        <p:nvSpPr>
          <p:cNvPr id="8" name="TextBox 7"/>
          <p:cNvSpPr txBox="1"/>
          <p:nvPr/>
        </p:nvSpPr>
        <p:spPr>
          <a:xfrm>
            <a:off x="1400391" y="2748615"/>
            <a:ext cx="5016175" cy="3200876"/>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US" dirty="0" smtClean="0"/>
              <a:t>reaches </a:t>
            </a:r>
            <a:r>
              <a:rPr lang="en-US" dirty="0"/>
              <a:t>virtually 100% of your parishioners with mobile phones of any kind. Phones don’t have to be smart to receive texts!</a:t>
            </a:r>
          </a:p>
          <a:p>
            <a:pPr marL="285750" lvl="0" indent="-285750">
              <a:spcAft>
                <a:spcPts val="1200"/>
              </a:spcAft>
              <a:buFont typeface="Arial" panose="020B0604020202020204" pitchFamily="34" charset="0"/>
              <a:buChar char="•"/>
            </a:pPr>
            <a:r>
              <a:rPr lang="en-US" dirty="0" smtClean="0"/>
              <a:t>is </a:t>
            </a:r>
            <a:r>
              <a:rPr lang="en-US" dirty="0"/>
              <a:t>inexpensive, averaging $24.95 for several hundred texts per month.</a:t>
            </a:r>
          </a:p>
          <a:p>
            <a:pPr marL="285750" lvl="0" indent="-285750">
              <a:spcAft>
                <a:spcPts val="1200"/>
              </a:spcAft>
              <a:buFont typeface="Arial" panose="020B0604020202020204" pitchFamily="34" charset="0"/>
              <a:buChar char="•"/>
            </a:pPr>
            <a:r>
              <a:rPr lang="en-US" dirty="0" smtClean="0"/>
              <a:t>is </a:t>
            </a:r>
            <a:r>
              <a:rPr lang="en-US" dirty="0"/>
              <a:t>effective. People read their text messages!</a:t>
            </a:r>
          </a:p>
          <a:p>
            <a:pPr marL="285750" lvl="0" indent="-285750">
              <a:spcAft>
                <a:spcPts val="1200"/>
              </a:spcAft>
              <a:buFont typeface="Arial" panose="020B0604020202020204" pitchFamily="34" charset="0"/>
              <a:buChar char="•"/>
            </a:pPr>
            <a:r>
              <a:rPr lang="en-US" dirty="0" smtClean="0"/>
              <a:t>can </a:t>
            </a:r>
            <a:r>
              <a:rPr lang="en-US" dirty="0"/>
              <a:t>be focused, direct, and interactive.</a:t>
            </a:r>
          </a:p>
          <a:p>
            <a:pPr marL="285750" lvl="0" indent="-285750">
              <a:spcAft>
                <a:spcPts val="1200"/>
              </a:spcAft>
              <a:buFont typeface="Arial" panose="020B0604020202020204" pitchFamily="34" charset="0"/>
              <a:buChar char="•"/>
            </a:pPr>
            <a:r>
              <a:rPr lang="en-US" dirty="0" smtClean="0"/>
              <a:t>can </a:t>
            </a:r>
            <a:r>
              <a:rPr lang="en-US" dirty="0"/>
              <a:t>direct people to other online platforms</a:t>
            </a:r>
            <a:r>
              <a:rPr lang="en-US" dirty="0" smtClean="0"/>
              <a:t>.</a:t>
            </a:r>
            <a:endParaRPr lang="en-US" dirty="0"/>
          </a:p>
        </p:txBody>
      </p:sp>
      <p:grpSp>
        <p:nvGrpSpPr>
          <p:cNvPr id="12" name="Group 11"/>
          <p:cNvGrpSpPr/>
          <p:nvPr/>
        </p:nvGrpSpPr>
        <p:grpSpPr>
          <a:xfrm>
            <a:off x="1400391" y="1666088"/>
            <a:ext cx="4648726" cy="1082527"/>
            <a:chOff x="1613178" y="1881045"/>
            <a:chExt cx="4648726" cy="1082527"/>
          </a:xfrm>
        </p:grpSpPr>
        <p:sp>
          <p:nvSpPr>
            <p:cNvPr id="10" name="TextBox 9"/>
            <p:cNvSpPr txBox="1"/>
            <p:nvPr/>
          </p:nvSpPr>
          <p:spPr>
            <a:xfrm>
              <a:off x="1613178" y="1881045"/>
              <a:ext cx="2905246" cy="461665"/>
            </a:xfrm>
            <a:prstGeom prst="rect">
              <a:avLst/>
            </a:prstGeom>
            <a:noFill/>
          </p:spPr>
          <p:txBody>
            <a:bodyPr wrap="square" rtlCol="0">
              <a:spAutoFit/>
            </a:bodyPr>
            <a:lstStyle/>
            <a:p>
              <a:r>
                <a:rPr lang="en-US" sz="2400" b="1" dirty="0" smtClean="0"/>
                <a:t>Texting…</a:t>
              </a:r>
              <a:endParaRPr lang="en-US" sz="2400" b="1" dirty="0"/>
            </a:p>
          </p:txBody>
        </p:sp>
        <p:sp>
          <p:nvSpPr>
            <p:cNvPr id="11" name="Rectangle 10"/>
            <p:cNvSpPr/>
            <p:nvPr/>
          </p:nvSpPr>
          <p:spPr>
            <a:xfrm>
              <a:off x="1613178" y="2317241"/>
              <a:ext cx="4648726" cy="646331"/>
            </a:xfrm>
            <a:prstGeom prst="rect">
              <a:avLst/>
            </a:prstGeom>
          </p:spPr>
          <p:txBody>
            <a:bodyPr wrap="square">
              <a:spAutoFit/>
            </a:bodyPr>
            <a:lstStyle/>
            <a:p>
              <a:pPr marL="285750" lvl="0" indent="-285750">
                <a:spcAft>
                  <a:spcPts val="1200"/>
                </a:spcAft>
                <a:buFont typeface="Arial" panose="020B0604020202020204" pitchFamily="34" charset="0"/>
                <a:buChar char="•"/>
              </a:pPr>
              <a:r>
                <a:rPr lang="en-US" dirty="0"/>
                <a:t>is highly used by your parishioners of all ages. It’s not just for kids!</a:t>
              </a:r>
            </a:p>
          </p:txBody>
        </p:sp>
      </p:grpSp>
    </p:spTree>
    <p:extLst>
      <p:ext uri="{BB962C8B-B14F-4D97-AF65-F5344CB8AC3E}">
        <p14:creationId xmlns:p14="http://schemas.microsoft.com/office/powerpoint/2010/main" val="75511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fade">
                                      <p:cBhvr>
                                        <p:cTn id="40" dur="500"/>
                                        <p:tgtEl>
                                          <p:spTgt spid="8">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Effect transition="in" filter="fade">
                                      <p:cBhvr>
                                        <p:cTn id="45"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P spid="8"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The Toolbox:</a:t>
            </a:r>
            <a:endParaRPr lang="en-US" dirty="0"/>
          </a:p>
        </p:txBody>
      </p:sp>
      <p:sp>
        <p:nvSpPr>
          <p:cNvPr id="5" name="Text Placeholder 4"/>
          <p:cNvSpPr>
            <a:spLocks noGrp="1"/>
          </p:cNvSpPr>
          <p:nvPr>
            <p:ph type="body" sz="quarter" idx="12"/>
          </p:nvPr>
        </p:nvSpPr>
        <p:spPr/>
        <p:txBody>
          <a:bodyPr/>
          <a:lstStyle/>
          <a:p>
            <a:r>
              <a:rPr lang="en-US" sz="2000" b="1" dirty="0" smtClean="0"/>
              <a:t>Direct Mail</a:t>
            </a:r>
            <a:endParaRPr lang="en-US" sz="2000" b="1" dirty="0"/>
          </a:p>
        </p:txBody>
      </p:sp>
    </p:spTree>
    <p:extLst>
      <p:ext uri="{BB962C8B-B14F-4D97-AF65-F5344CB8AC3E}">
        <p14:creationId xmlns:p14="http://schemas.microsoft.com/office/powerpoint/2010/main" val="3122932255"/>
      </p:ext>
    </p:extLst>
  </p:cSld>
  <p:clrMapOvr>
    <a:masterClrMapping/>
  </p:clrMapOvr>
  <p:transition spd="slow">
    <p:cov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The Toolbox:</a:t>
            </a:r>
            <a:endParaRPr lang="en-US" dirty="0"/>
          </a:p>
        </p:txBody>
      </p:sp>
      <p:sp>
        <p:nvSpPr>
          <p:cNvPr id="5" name="Text Placeholder 4"/>
          <p:cNvSpPr>
            <a:spLocks noGrp="1"/>
          </p:cNvSpPr>
          <p:nvPr>
            <p:ph type="body" sz="quarter" idx="12"/>
          </p:nvPr>
        </p:nvSpPr>
        <p:spPr/>
        <p:txBody>
          <a:bodyPr/>
          <a:lstStyle/>
          <a:p>
            <a:r>
              <a:rPr lang="en-US" sz="2000" b="1" dirty="0" smtClean="0"/>
              <a:t>Direct Mail</a:t>
            </a:r>
            <a:endParaRPr lang="en-US" sz="2000" b="1" dirty="0"/>
          </a:p>
        </p:txBody>
      </p:sp>
      <p:sp>
        <p:nvSpPr>
          <p:cNvPr id="2" name="TextBox 1"/>
          <p:cNvSpPr txBox="1"/>
          <p:nvPr/>
        </p:nvSpPr>
        <p:spPr>
          <a:xfrm>
            <a:off x="5602146" y="2092155"/>
            <a:ext cx="5393803" cy="3862596"/>
          </a:xfrm>
          <a:prstGeom prst="rect">
            <a:avLst/>
          </a:prstGeom>
          <a:noFill/>
        </p:spPr>
        <p:txBody>
          <a:bodyPr wrap="square" rtlCol="0">
            <a:spAutoFit/>
          </a:bodyPr>
          <a:lstStyle/>
          <a:p>
            <a:pPr marL="285750" lvl="0" indent="-285750">
              <a:spcAft>
                <a:spcPts val="1800"/>
              </a:spcAft>
              <a:buFont typeface="Arial" panose="020B0604020202020204" pitchFamily="34" charset="0"/>
              <a:buChar char="•"/>
            </a:pPr>
            <a:r>
              <a:rPr lang="en-US" sz="2000" dirty="0" smtClean="0">
                <a:solidFill>
                  <a:schemeClr val="bg1"/>
                </a:solidFill>
              </a:rPr>
              <a:t>is more </a:t>
            </a:r>
            <a:r>
              <a:rPr lang="en-US" sz="2000" dirty="0">
                <a:solidFill>
                  <a:schemeClr val="bg1"/>
                </a:solidFill>
              </a:rPr>
              <a:t>expensive than other communication solutions, but the most cost-effective.</a:t>
            </a:r>
          </a:p>
          <a:p>
            <a:pPr marL="285750" lvl="0" indent="-285750">
              <a:spcAft>
                <a:spcPts val="1800"/>
              </a:spcAft>
              <a:buFont typeface="Arial" panose="020B0604020202020204" pitchFamily="34" charset="0"/>
              <a:buChar char="•"/>
            </a:pPr>
            <a:r>
              <a:rPr lang="en-US" sz="2000" dirty="0" smtClean="0">
                <a:solidFill>
                  <a:schemeClr val="bg1"/>
                </a:solidFill>
              </a:rPr>
              <a:t>permits </a:t>
            </a:r>
            <a:r>
              <a:rPr lang="en-US" sz="2000" dirty="0">
                <a:solidFill>
                  <a:schemeClr val="bg1"/>
                </a:solidFill>
              </a:rPr>
              <a:t>greater personalization, shorter and more focused print and mail runs.</a:t>
            </a:r>
          </a:p>
          <a:p>
            <a:pPr marL="285750" lvl="0" indent="-285750">
              <a:spcAft>
                <a:spcPts val="1800"/>
              </a:spcAft>
              <a:buFont typeface="Arial" panose="020B0604020202020204" pitchFamily="34" charset="0"/>
              <a:buChar char="•"/>
            </a:pPr>
            <a:r>
              <a:rPr lang="en-US" sz="2000" dirty="0">
                <a:solidFill>
                  <a:schemeClr val="bg1"/>
                </a:solidFill>
              </a:rPr>
              <a:t>i</a:t>
            </a:r>
            <a:r>
              <a:rPr lang="en-US" sz="2000" dirty="0" smtClean="0">
                <a:solidFill>
                  <a:schemeClr val="bg1"/>
                </a:solidFill>
              </a:rPr>
              <a:t>s very </a:t>
            </a:r>
            <a:r>
              <a:rPr lang="en-US" sz="2000" dirty="0">
                <a:solidFill>
                  <a:schemeClr val="bg1"/>
                </a:solidFill>
              </a:rPr>
              <a:t>effective for leading parishioners to websites, social media . . . and doors of the parish church.</a:t>
            </a:r>
          </a:p>
          <a:p>
            <a:pPr marL="285750" lvl="0" indent="-285750">
              <a:spcAft>
                <a:spcPts val="1800"/>
              </a:spcAft>
              <a:buFont typeface="Arial" panose="020B0604020202020204" pitchFamily="34" charset="0"/>
              <a:buChar char="•"/>
            </a:pPr>
            <a:r>
              <a:rPr lang="en-US" sz="2000" dirty="0">
                <a:solidFill>
                  <a:schemeClr val="bg1"/>
                </a:solidFill>
              </a:rPr>
              <a:t>i</a:t>
            </a:r>
            <a:r>
              <a:rPr lang="en-US" sz="2000" dirty="0" smtClean="0">
                <a:solidFill>
                  <a:schemeClr val="bg1"/>
                </a:solidFill>
              </a:rPr>
              <a:t>s an essential </a:t>
            </a:r>
            <a:r>
              <a:rPr lang="en-US" sz="2000" dirty="0">
                <a:solidFill>
                  <a:schemeClr val="bg1"/>
                </a:solidFill>
              </a:rPr>
              <a:t>tool in a multi-channel engagement communication effort</a:t>
            </a:r>
            <a:r>
              <a:rPr lang="en-US" sz="2000" dirty="0" smtClean="0">
                <a:solidFill>
                  <a:schemeClr val="bg1"/>
                </a:solidFill>
              </a:rPr>
              <a:t>.</a:t>
            </a:r>
            <a:endParaRPr lang="en-US" sz="2000" dirty="0">
              <a:solidFill>
                <a:schemeClr val="bg1"/>
              </a:solidFill>
            </a:endParaRPr>
          </a:p>
        </p:txBody>
      </p:sp>
      <p:grpSp>
        <p:nvGrpSpPr>
          <p:cNvPr id="10" name="Group 9"/>
          <p:cNvGrpSpPr/>
          <p:nvPr/>
        </p:nvGrpSpPr>
        <p:grpSpPr>
          <a:xfrm>
            <a:off x="5602146" y="578735"/>
            <a:ext cx="4942391" cy="1373971"/>
            <a:chOff x="5602146" y="578735"/>
            <a:chExt cx="4942391" cy="1373971"/>
          </a:xfrm>
        </p:grpSpPr>
        <p:sp>
          <p:nvSpPr>
            <p:cNvPr id="3" name="TextBox 2"/>
            <p:cNvSpPr txBox="1"/>
            <p:nvPr/>
          </p:nvSpPr>
          <p:spPr>
            <a:xfrm>
              <a:off x="5602146" y="578735"/>
              <a:ext cx="3449256" cy="523220"/>
            </a:xfrm>
            <a:prstGeom prst="rect">
              <a:avLst/>
            </a:prstGeom>
            <a:noFill/>
          </p:spPr>
          <p:txBody>
            <a:bodyPr wrap="square" rtlCol="0">
              <a:spAutoFit/>
            </a:bodyPr>
            <a:lstStyle/>
            <a:p>
              <a:r>
                <a:rPr lang="en-US" sz="2800" b="1" dirty="0" smtClean="0">
                  <a:solidFill>
                    <a:srgbClr val="F38E37"/>
                  </a:solidFill>
                </a:rPr>
                <a:t>Direct Mail…</a:t>
              </a:r>
              <a:endParaRPr lang="en-US" sz="2800" b="1" dirty="0">
                <a:solidFill>
                  <a:srgbClr val="F38E37"/>
                </a:solidFill>
              </a:endParaRPr>
            </a:p>
          </p:txBody>
        </p:sp>
        <p:sp>
          <p:nvSpPr>
            <p:cNvPr id="9" name="Rectangle 8"/>
            <p:cNvSpPr/>
            <p:nvPr/>
          </p:nvSpPr>
          <p:spPr>
            <a:xfrm>
              <a:off x="5602146" y="1244820"/>
              <a:ext cx="4942391" cy="707886"/>
            </a:xfrm>
            <a:prstGeom prst="rect">
              <a:avLst/>
            </a:prstGeom>
          </p:spPr>
          <p:txBody>
            <a:bodyPr wrap="square">
              <a:spAutoFit/>
            </a:bodyPr>
            <a:lstStyle/>
            <a:p>
              <a:pPr marL="285750" lvl="0" indent="-285750">
                <a:spcAft>
                  <a:spcPts val="1800"/>
                </a:spcAft>
                <a:buFont typeface="Arial" panose="020B0604020202020204" pitchFamily="34" charset="0"/>
                <a:buChar char="•"/>
              </a:pPr>
              <a:r>
                <a:rPr lang="en-US" sz="2000" dirty="0">
                  <a:solidFill>
                    <a:schemeClr val="bg1"/>
                  </a:solidFill>
                </a:rPr>
                <a:t>is a time-tested medium; the technology is cutting-edge.</a:t>
              </a:r>
            </a:p>
          </p:txBody>
        </p:sp>
      </p:grpSp>
    </p:spTree>
    <p:extLst>
      <p:ext uri="{BB962C8B-B14F-4D97-AF65-F5344CB8AC3E}">
        <p14:creationId xmlns:p14="http://schemas.microsoft.com/office/powerpoint/2010/main" val="246870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sz="2000" b="1" dirty="0" smtClean="0"/>
              <a:t>Direct Mail</a:t>
            </a:r>
            <a:endParaRPr lang="en-US" sz="2000" b="1" dirty="0"/>
          </a:p>
        </p:txBody>
      </p:sp>
      <p:sp>
        <p:nvSpPr>
          <p:cNvPr id="4" name="Text Placeholder 3"/>
          <p:cNvSpPr>
            <a:spLocks noGrp="1"/>
          </p:cNvSpPr>
          <p:nvPr>
            <p:ph type="body" sz="quarter" idx="11"/>
          </p:nvPr>
        </p:nvSpPr>
        <p:spPr/>
        <p:txBody>
          <a:bodyPr/>
          <a:lstStyle/>
          <a:p>
            <a:r>
              <a:rPr lang="en-US" dirty="0" smtClean="0"/>
              <a:t>The Toolbox:</a:t>
            </a:r>
            <a:endParaRPr lang="en-US" dirty="0"/>
          </a:p>
        </p:txBody>
      </p:sp>
      <p:sp>
        <p:nvSpPr>
          <p:cNvPr id="6" name="TextBox 5"/>
          <p:cNvSpPr txBox="1"/>
          <p:nvPr/>
        </p:nvSpPr>
        <p:spPr>
          <a:xfrm>
            <a:off x="743292" y="1717237"/>
            <a:ext cx="5081286" cy="3924151"/>
          </a:xfrm>
          <a:prstGeom prst="rect">
            <a:avLst/>
          </a:prstGeom>
          <a:noFill/>
        </p:spPr>
        <p:txBody>
          <a:bodyPr wrap="square" rtlCol="0">
            <a:spAutoFit/>
          </a:bodyPr>
          <a:lstStyle/>
          <a:p>
            <a:pPr marL="285750" lvl="0" indent="-285750">
              <a:spcAft>
                <a:spcPts val="1800"/>
              </a:spcAft>
              <a:buFont typeface="Arial" panose="020B0604020202020204" pitchFamily="34" charset="0"/>
              <a:buChar char="•"/>
            </a:pPr>
            <a:r>
              <a:rPr lang="en-US" dirty="0" smtClean="0"/>
              <a:t>Evangelization </a:t>
            </a:r>
            <a:r>
              <a:rPr lang="en-US" dirty="0"/>
              <a:t>postcards</a:t>
            </a:r>
          </a:p>
          <a:p>
            <a:pPr marL="285750" lvl="0" indent="-285750">
              <a:spcAft>
                <a:spcPts val="1800"/>
              </a:spcAft>
              <a:buFont typeface="Arial" panose="020B0604020202020204" pitchFamily="34" charset="0"/>
              <a:buChar char="•"/>
            </a:pPr>
            <a:r>
              <a:rPr lang="en-US" dirty="0"/>
              <a:t>Newsletters</a:t>
            </a:r>
          </a:p>
          <a:p>
            <a:pPr marL="285750" lvl="0" indent="-285750">
              <a:spcAft>
                <a:spcPts val="1800"/>
              </a:spcAft>
              <a:buFont typeface="Arial" panose="020B0604020202020204" pitchFamily="34" charset="0"/>
              <a:buChar char="•"/>
            </a:pPr>
            <a:r>
              <a:rPr lang="en-US" dirty="0"/>
              <a:t>Annual reports</a:t>
            </a:r>
          </a:p>
          <a:p>
            <a:pPr marL="285750" lvl="0" indent="-285750">
              <a:spcAft>
                <a:spcPts val="1800"/>
              </a:spcAft>
              <a:buFont typeface="Arial" panose="020B0604020202020204" pitchFamily="34" charset="0"/>
              <a:buChar char="•"/>
            </a:pPr>
            <a:r>
              <a:rPr lang="en-US" dirty="0"/>
              <a:t>Requests for giving</a:t>
            </a:r>
          </a:p>
          <a:p>
            <a:pPr marL="285750" lvl="0" indent="-285750">
              <a:spcAft>
                <a:spcPts val="1800"/>
              </a:spcAft>
              <a:buFont typeface="Arial" panose="020B0604020202020204" pitchFamily="34" charset="0"/>
              <a:buChar char="•"/>
            </a:pPr>
            <a:r>
              <a:rPr lang="en-US" dirty="0"/>
              <a:t>Invitations to events</a:t>
            </a:r>
          </a:p>
          <a:p>
            <a:pPr marL="285750" lvl="0" indent="-285750">
              <a:spcAft>
                <a:spcPts val="1800"/>
              </a:spcAft>
              <a:buFont typeface="Arial" panose="020B0604020202020204" pitchFamily="34" charset="0"/>
              <a:buChar char="•"/>
            </a:pPr>
            <a:r>
              <a:rPr lang="en-US" dirty="0"/>
              <a:t>Parish surveys</a:t>
            </a:r>
          </a:p>
          <a:p>
            <a:pPr marL="285750" lvl="0" indent="-285750">
              <a:spcAft>
                <a:spcPts val="1800"/>
              </a:spcAft>
              <a:buFont typeface="Arial" panose="020B0604020202020204" pitchFamily="34" charset="0"/>
              <a:buChar char="•"/>
            </a:pPr>
            <a:r>
              <a:rPr lang="en-US" dirty="0"/>
              <a:t>Time and talent materials</a:t>
            </a:r>
          </a:p>
          <a:p>
            <a:pPr marL="285750" lvl="0" indent="-285750">
              <a:spcAft>
                <a:spcPts val="1800"/>
              </a:spcAft>
              <a:buFont typeface="Arial" panose="020B0604020202020204" pitchFamily="34" charset="0"/>
              <a:buChar char="•"/>
            </a:pPr>
            <a:r>
              <a:rPr lang="en-US" dirty="0"/>
              <a:t>Stewardship treasure </a:t>
            </a:r>
            <a:r>
              <a:rPr lang="en-US" dirty="0" smtClean="0"/>
              <a:t>programs</a:t>
            </a:r>
            <a:endParaRPr lang="en-US" dirty="0"/>
          </a:p>
        </p:txBody>
      </p:sp>
      <p:sp>
        <p:nvSpPr>
          <p:cNvPr id="7" name="Rectangle 6"/>
          <p:cNvSpPr/>
          <p:nvPr/>
        </p:nvSpPr>
        <p:spPr>
          <a:xfrm>
            <a:off x="743292" y="626091"/>
            <a:ext cx="4384294" cy="830997"/>
          </a:xfrm>
          <a:prstGeom prst="rect">
            <a:avLst/>
          </a:prstGeom>
        </p:spPr>
        <p:txBody>
          <a:bodyPr wrap="square">
            <a:spAutoFit/>
          </a:bodyPr>
          <a:lstStyle/>
          <a:p>
            <a:r>
              <a:rPr lang="en-US" sz="2400" b="1" dirty="0">
                <a:solidFill>
                  <a:srgbClr val="8E436A"/>
                </a:solidFill>
              </a:rPr>
              <a:t>Direct mail communications that engage:</a:t>
            </a:r>
          </a:p>
        </p:txBody>
      </p:sp>
    </p:spTree>
    <p:extLst>
      <p:ext uri="{BB962C8B-B14F-4D97-AF65-F5344CB8AC3E}">
        <p14:creationId xmlns:p14="http://schemas.microsoft.com/office/powerpoint/2010/main" val="9058892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40329" y="2050724"/>
            <a:ext cx="4841639" cy="830997"/>
          </a:xfrm>
          <a:prstGeom prst="rect">
            <a:avLst/>
          </a:prstGeom>
        </p:spPr>
        <p:txBody>
          <a:bodyPr wrap="square">
            <a:spAutoFit/>
          </a:bodyPr>
          <a:lstStyle/>
          <a:p>
            <a:pPr marL="365760" indent="-365760"/>
            <a:r>
              <a:rPr lang="en-US" sz="2400" dirty="0"/>
              <a:t>3</a:t>
            </a:r>
            <a:r>
              <a:rPr lang="en-US" sz="2400" dirty="0" smtClean="0"/>
              <a:t>. </a:t>
            </a:r>
            <a:r>
              <a:rPr lang="en-US" sz="2400" dirty="0"/>
              <a:t>If we fail to communicate well, people will walk away.</a:t>
            </a:r>
          </a:p>
        </p:txBody>
      </p:sp>
      <p:sp>
        <p:nvSpPr>
          <p:cNvPr id="16" name="Rectangle 15"/>
          <p:cNvSpPr/>
          <p:nvPr/>
        </p:nvSpPr>
        <p:spPr>
          <a:xfrm>
            <a:off x="5340329" y="1085664"/>
            <a:ext cx="4949745" cy="861774"/>
          </a:xfrm>
          <a:prstGeom prst="rect">
            <a:avLst/>
          </a:prstGeom>
        </p:spPr>
        <p:txBody>
          <a:bodyPr wrap="square">
            <a:spAutoFit/>
          </a:bodyPr>
          <a:lstStyle/>
          <a:p>
            <a:pPr>
              <a:lnSpc>
                <a:spcPts val="3000"/>
              </a:lnSpc>
            </a:pPr>
            <a:r>
              <a:rPr lang="en-US" sz="3200" dirty="0">
                <a:solidFill>
                  <a:srgbClr val="8E436A"/>
                </a:solidFill>
              </a:rPr>
              <a:t>8 Points for Better Catholic Communication</a:t>
            </a:r>
          </a:p>
        </p:txBody>
      </p:sp>
      <p:sp>
        <p:nvSpPr>
          <p:cNvPr id="4" name="TextBox 3"/>
          <p:cNvSpPr txBox="1"/>
          <p:nvPr/>
        </p:nvSpPr>
        <p:spPr>
          <a:xfrm>
            <a:off x="7191828" y="5319492"/>
            <a:ext cx="5152571" cy="830997"/>
          </a:xfrm>
          <a:prstGeom prst="rect">
            <a:avLst/>
          </a:prstGeom>
          <a:solidFill>
            <a:schemeClr val="bg1">
              <a:alpha val="81000"/>
            </a:schemeClr>
          </a:solidFill>
        </p:spPr>
        <p:txBody>
          <a:bodyPr wrap="square" rIns="640080" rtlCol="0">
            <a:spAutoFit/>
          </a:bodyPr>
          <a:lstStyle/>
          <a:p>
            <a:pPr algn="r"/>
            <a:r>
              <a:rPr lang="en-US" sz="1600" dirty="0"/>
              <a:t>Source: Father Roderick </a:t>
            </a:r>
            <a:r>
              <a:rPr lang="en-US" sz="1600" dirty="0" err="1"/>
              <a:t>Vonhogen</a:t>
            </a:r>
            <a:endParaRPr lang="en-US" sz="1600" dirty="0"/>
          </a:p>
          <a:p>
            <a:pPr algn="r"/>
            <a:r>
              <a:rPr lang="en-US" sz="1600" dirty="0" err="1"/>
              <a:t>Blogpost</a:t>
            </a:r>
            <a:r>
              <a:rPr lang="en-US" sz="1600" dirty="0"/>
              <a:t> at catholicmediaguild.com summarizing an address by Pope Benedict </a:t>
            </a:r>
            <a:r>
              <a:rPr lang="en-US" sz="1600" dirty="0" smtClean="0"/>
              <a:t>XVI</a:t>
            </a:r>
            <a:endParaRPr lang="en-US" sz="1600" dirty="0"/>
          </a:p>
        </p:txBody>
      </p:sp>
      <p:sp>
        <p:nvSpPr>
          <p:cNvPr id="18" name="Text Placeholder 5"/>
          <p:cNvSpPr>
            <a:spLocks noGrp="1"/>
          </p:cNvSpPr>
          <p:nvPr>
            <p:ph type="body" sz="quarter" idx="11"/>
          </p:nvPr>
        </p:nvSpPr>
        <p:spPr>
          <a:xfrm>
            <a:off x="247651" y="960738"/>
            <a:ext cx="3891864" cy="590550"/>
          </a:xfrm>
        </p:spPr>
        <p:txBody>
          <a:bodyPr/>
          <a:lstStyle/>
          <a:p>
            <a:r>
              <a:rPr lang="en-US" sz="3200" b="1" dirty="0" smtClean="0">
                <a:solidFill>
                  <a:schemeClr val="tx1">
                    <a:lumMod val="85000"/>
                    <a:lumOff val="15000"/>
                  </a:schemeClr>
                </a:solidFill>
              </a:rPr>
              <a:t>Communications </a:t>
            </a:r>
            <a:r>
              <a:rPr lang="en-US" sz="3200" dirty="0" smtClean="0">
                <a:solidFill>
                  <a:schemeClr val="tx1">
                    <a:lumMod val="85000"/>
                    <a:lumOff val="15000"/>
                  </a:schemeClr>
                </a:solidFill>
              </a:rPr>
              <a:t>and the Church</a:t>
            </a:r>
            <a:endParaRPr lang="en-US" sz="3200" b="1" dirty="0">
              <a:solidFill>
                <a:schemeClr val="tx1">
                  <a:lumMod val="85000"/>
                  <a:lumOff val="15000"/>
                </a:schemeClr>
              </a:solidFill>
            </a:endParaRPr>
          </a:p>
        </p:txBody>
      </p:sp>
    </p:spTree>
    <p:extLst>
      <p:ext uri="{BB962C8B-B14F-4D97-AF65-F5344CB8AC3E}">
        <p14:creationId xmlns:p14="http://schemas.microsoft.com/office/powerpoint/2010/main" val="345284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7534276" y="5076343"/>
            <a:ext cx="4324350" cy="590550"/>
          </a:xfrm>
        </p:spPr>
        <p:txBody>
          <a:bodyPr/>
          <a:lstStyle/>
          <a:p>
            <a:r>
              <a:rPr lang="en-US" dirty="0" smtClean="0"/>
              <a:t>Wrapping it Up</a:t>
            </a:r>
            <a:endParaRPr lang="en-US" dirty="0"/>
          </a:p>
        </p:txBody>
      </p:sp>
      <p:sp>
        <p:nvSpPr>
          <p:cNvPr id="6" name="TextBox 5"/>
          <p:cNvSpPr txBox="1"/>
          <p:nvPr/>
        </p:nvSpPr>
        <p:spPr>
          <a:xfrm>
            <a:off x="891251" y="2906518"/>
            <a:ext cx="4988689" cy="2169825"/>
          </a:xfrm>
          <a:prstGeom prst="rect">
            <a:avLst/>
          </a:prstGeom>
          <a:noFill/>
        </p:spPr>
        <p:txBody>
          <a:bodyPr wrap="square" rtlCol="0">
            <a:spAutoFit/>
          </a:bodyPr>
          <a:lstStyle/>
          <a:p>
            <a:pPr>
              <a:spcAft>
                <a:spcPts val="1800"/>
              </a:spcAft>
            </a:pPr>
            <a:r>
              <a:rPr lang="en-US" sz="2400" dirty="0" smtClean="0"/>
              <a:t>What </a:t>
            </a:r>
            <a:r>
              <a:rPr lang="en-US" sz="2400" dirty="0"/>
              <a:t>parish communication opportunities for engagement are you missing?</a:t>
            </a:r>
          </a:p>
          <a:p>
            <a:pPr>
              <a:spcAft>
                <a:spcPts val="1800"/>
              </a:spcAft>
            </a:pPr>
            <a:r>
              <a:rPr lang="en-US" sz="2400" b="1" dirty="0">
                <a:solidFill>
                  <a:srgbClr val="8E436A"/>
                </a:solidFill>
              </a:rPr>
              <a:t>How will you begin engaging (and re-engaging) parishioners NOW</a:t>
            </a:r>
            <a:r>
              <a:rPr lang="en-US" sz="2400" b="1" dirty="0" smtClean="0">
                <a:solidFill>
                  <a:srgbClr val="8E436A"/>
                </a:solidFill>
              </a:rPr>
              <a:t>?</a:t>
            </a:r>
            <a:endParaRPr lang="en-US" sz="2400" b="1" dirty="0">
              <a:solidFill>
                <a:srgbClr val="8E436A"/>
              </a:solidFill>
            </a:endParaRPr>
          </a:p>
        </p:txBody>
      </p:sp>
      <p:sp>
        <p:nvSpPr>
          <p:cNvPr id="7" name="Rectangle 6"/>
          <p:cNvSpPr/>
          <p:nvPr/>
        </p:nvSpPr>
        <p:spPr>
          <a:xfrm>
            <a:off x="891251" y="1873659"/>
            <a:ext cx="4676172" cy="830997"/>
          </a:xfrm>
          <a:prstGeom prst="rect">
            <a:avLst/>
          </a:prstGeom>
        </p:spPr>
        <p:txBody>
          <a:bodyPr wrap="square">
            <a:spAutoFit/>
          </a:bodyPr>
          <a:lstStyle/>
          <a:p>
            <a:pPr>
              <a:spcAft>
                <a:spcPts val="1800"/>
              </a:spcAft>
            </a:pPr>
            <a:r>
              <a:rPr lang="en-US" sz="2400" dirty="0"/>
              <a:t>Where are you now in terms of parishioner engagement?</a:t>
            </a:r>
          </a:p>
        </p:txBody>
      </p:sp>
    </p:spTree>
    <p:extLst>
      <p:ext uri="{BB962C8B-B14F-4D97-AF65-F5344CB8AC3E}">
        <p14:creationId xmlns:p14="http://schemas.microsoft.com/office/powerpoint/2010/main" val="259514499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203084" cy="6857999"/>
          </a:xfrm>
          <a:prstGeom prst="rect">
            <a:avLst/>
          </a:prstGeom>
        </p:spPr>
      </p:pic>
      <p:sp>
        <p:nvSpPr>
          <p:cNvPr id="3" name="Rectangle 2"/>
          <p:cNvSpPr/>
          <p:nvPr/>
        </p:nvSpPr>
        <p:spPr>
          <a:xfrm>
            <a:off x="5749159" y="4598542"/>
            <a:ext cx="5439103" cy="677108"/>
          </a:xfrm>
          <a:prstGeom prst="rect">
            <a:avLst/>
          </a:prstGeom>
          <a:solidFill>
            <a:schemeClr val="bg1">
              <a:alpha val="89000"/>
            </a:schemeClr>
          </a:solidFill>
        </p:spPr>
        <p:txBody>
          <a:bodyPr wrap="square">
            <a:spAutoFit/>
          </a:bodyPr>
          <a:lstStyle/>
          <a:p>
            <a:r>
              <a:rPr lang="en-US" sz="2000" b="1" i="1" dirty="0"/>
              <a:t>– Pope </a:t>
            </a:r>
            <a:r>
              <a:rPr lang="en-US" sz="2000" b="1" i="1" dirty="0" smtClean="0"/>
              <a:t>Francis,</a:t>
            </a:r>
          </a:p>
          <a:p>
            <a:r>
              <a:rPr lang="en-US" b="1" i="1" dirty="0" smtClean="0"/>
              <a:t>Message </a:t>
            </a:r>
            <a:r>
              <a:rPr lang="en-US" b="1" i="1" dirty="0"/>
              <a:t>for World Communications Day, 2014</a:t>
            </a:r>
          </a:p>
        </p:txBody>
      </p:sp>
      <p:sp>
        <p:nvSpPr>
          <p:cNvPr id="5" name="Rectangle 4"/>
          <p:cNvSpPr/>
          <p:nvPr/>
        </p:nvSpPr>
        <p:spPr>
          <a:xfrm>
            <a:off x="5674183" y="353924"/>
            <a:ext cx="5514079" cy="4016484"/>
          </a:xfrm>
          <a:prstGeom prst="rect">
            <a:avLst/>
          </a:prstGeom>
        </p:spPr>
        <p:txBody>
          <a:bodyPr wrap="square">
            <a:spAutoFit/>
          </a:bodyPr>
          <a:lstStyle/>
          <a:p>
            <a:pPr>
              <a:spcAft>
                <a:spcPts val="1800"/>
              </a:spcAft>
            </a:pPr>
            <a:r>
              <a:rPr lang="en-US" sz="2000" dirty="0">
                <a:solidFill>
                  <a:schemeClr val="bg1"/>
                </a:solidFill>
              </a:rPr>
              <a:t>“The Church needs to be concerned for, and present in, the world of communication, in order to dialogue with people today and to help them encounter Christ. She needs to be a Church at the side of others, capable of accompanying everyone along the </a:t>
            </a:r>
            <a:r>
              <a:rPr lang="en-US" sz="2000" dirty="0" smtClean="0">
                <a:solidFill>
                  <a:schemeClr val="bg1"/>
                </a:solidFill>
              </a:rPr>
              <a:t>way.</a:t>
            </a:r>
          </a:p>
          <a:p>
            <a:pPr>
              <a:spcAft>
                <a:spcPts val="1800"/>
              </a:spcAft>
            </a:pPr>
            <a:r>
              <a:rPr lang="en-US" sz="2000" dirty="0" smtClean="0">
                <a:solidFill>
                  <a:schemeClr val="bg1"/>
                </a:solidFill>
              </a:rPr>
              <a:t>The </a:t>
            </a:r>
            <a:r>
              <a:rPr lang="en-US" sz="2000" dirty="0">
                <a:solidFill>
                  <a:schemeClr val="bg1"/>
                </a:solidFill>
              </a:rPr>
              <a:t>revolution taking place in communications media and in information technologies represents a great and thrilling challenge; may we respond to that challenge with fresh energy and imagination as we seek to share with others the beauty of God.”</a:t>
            </a:r>
          </a:p>
        </p:txBody>
      </p:sp>
    </p:spTree>
    <p:extLst>
      <p:ext uri="{BB962C8B-B14F-4D97-AF65-F5344CB8AC3E}">
        <p14:creationId xmlns:p14="http://schemas.microsoft.com/office/powerpoint/2010/main" val="214761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203084" cy="6857999"/>
          </a:xfrm>
          <a:prstGeom prst="rect">
            <a:avLst/>
          </a:prstGeom>
        </p:spPr>
      </p:pic>
      <p:sp>
        <p:nvSpPr>
          <p:cNvPr id="6" name="Text Placeholder 10"/>
          <p:cNvSpPr>
            <a:spLocks noGrp="1"/>
          </p:cNvSpPr>
          <p:nvPr>
            <p:ph type="body" sz="quarter" idx="4294967295"/>
          </p:nvPr>
        </p:nvSpPr>
        <p:spPr>
          <a:xfrm>
            <a:off x="5880539" y="1717455"/>
            <a:ext cx="6558454" cy="590550"/>
          </a:xfrm>
          <a:prstGeom prst="rect">
            <a:avLst/>
          </a:prstGeom>
        </p:spPr>
        <p:txBody>
          <a:bodyPr/>
          <a:lstStyle/>
          <a:p>
            <a:pPr marL="0" indent="0">
              <a:buNone/>
            </a:pPr>
            <a:r>
              <a:rPr lang="en-US" sz="3200" b="1" i="1" dirty="0" smtClean="0">
                <a:solidFill>
                  <a:schemeClr val="bg1"/>
                </a:solidFill>
              </a:rPr>
              <a:t>Respond to the great and thrilling challenge today!</a:t>
            </a:r>
            <a:endParaRPr lang="en-US" sz="3200" b="1" i="1" dirty="0">
              <a:solidFill>
                <a:schemeClr val="bg1"/>
              </a:solidFill>
            </a:endParaRPr>
          </a:p>
        </p:txBody>
      </p:sp>
    </p:spTree>
    <p:extLst>
      <p:ext uri="{BB962C8B-B14F-4D97-AF65-F5344CB8AC3E}">
        <p14:creationId xmlns:p14="http://schemas.microsoft.com/office/powerpoint/2010/main" val="333702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4294967295"/>
          </p:nvPr>
        </p:nvSpPr>
        <p:spPr>
          <a:xfrm>
            <a:off x="346841" y="755759"/>
            <a:ext cx="7504387" cy="590550"/>
          </a:xfrm>
          <a:prstGeom prst="rect">
            <a:avLst/>
          </a:prstGeom>
        </p:spPr>
        <p:txBody>
          <a:bodyPr/>
          <a:lstStyle/>
          <a:p>
            <a:pPr marL="0" indent="0">
              <a:buNone/>
            </a:pPr>
            <a:r>
              <a:rPr lang="en-US" sz="2400" dirty="0">
                <a:solidFill>
                  <a:schemeClr val="bg1"/>
                </a:solidFill>
              </a:rPr>
              <a:t>Learn how Cathedral Essentials for Giving and </a:t>
            </a:r>
            <a:r>
              <a:rPr lang="en-US" sz="2400" dirty="0" err="1">
                <a:solidFill>
                  <a:schemeClr val="bg1"/>
                </a:solidFill>
              </a:rPr>
              <a:t>Cunneen</a:t>
            </a:r>
            <a:r>
              <a:rPr lang="en-US" sz="2400" dirty="0">
                <a:solidFill>
                  <a:schemeClr val="bg1"/>
                </a:solidFill>
              </a:rPr>
              <a:t>—A Cathedral Solution can be your resource for powerful, cost-effective parishioner engagement communication solutions!</a:t>
            </a:r>
          </a:p>
        </p:txBody>
      </p:sp>
      <p:sp>
        <p:nvSpPr>
          <p:cNvPr id="5" name="TextBox 4"/>
          <p:cNvSpPr txBox="1"/>
          <p:nvPr/>
        </p:nvSpPr>
        <p:spPr>
          <a:xfrm>
            <a:off x="3657600" y="2756128"/>
            <a:ext cx="6750939" cy="461665"/>
          </a:xfrm>
          <a:prstGeom prst="rect">
            <a:avLst/>
          </a:prstGeom>
          <a:noFill/>
        </p:spPr>
        <p:txBody>
          <a:bodyPr wrap="square" rtlCol="0">
            <a:spAutoFit/>
          </a:bodyPr>
          <a:lstStyle/>
          <a:p>
            <a:pPr algn="r"/>
            <a:r>
              <a:rPr lang="en-US" sz="2400" dirty="0" smtClean="0">
                <a:solidFill>
                  <a:schemeClr val="tx1">
                    <a:lumMod val="85000"/>
                    <a:lumOff val="15000"/>
                  </a:schemeClr>
                </a:solidFill>
              </a:rPr>
              <a:t>www.cathedralcorporation.com</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19028281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40329" y="2050724"/>
            <a:ext cx="4841639" cy="830997"/>
          </a:xfrm>
          <a:prstGeom prst="rect">
            <a:avLst/>
          </a:prstGeom>
        </p:spPr>
        <p:txBody>
          <a:bodyPr wrap="square">
            <a:spAutoFit/>
          </a:bodyPr>
          <a:lstStyle/>
          <a:p>
            <a:pPr marL="365760" lvl="0" indent="-365760"/>
            <a:r>
              <a:rPr lang="en-US" sz="2400" dirty="0" smtClean="0"/>
              <a:t>4. </a:t>
            </a:r>
            <a:r>
              <a:rPr lang="en-US" sz="2400" dirty="0"/>
              <a:t>We need to be in dialogue in an open environment.</a:t>
            </a:r>
          </a:p>
        </p:txBody>
      </p:sp>
      <p:sp>
        <p:nvSpPr>
          <p:cNvPr id="16" name="Rectangle 15"/>
          <p:cNvSpPr/>
          <p:nvPr/>
        </p:nvSpPr>
        <p:spPr>
          <a:xfrm>
            <a:off x="5340329" y="1085664"/>
            <a:ext cx="4949745" cy="861774"/>
          </a:xfrm>
          <a:prstGeom prst="rect">
            <a:avLst/>
          </a:prstGeom>
        </p:spPr>
        <p:txBody>
          <a:bodyPr wrap="square">
            <a:spAutoFit/>
          </a:bodyPr>
          <a:lstStyle/>
          <a:p>
            <a:pPr>
              <a:lnSpc>
                <a:spcPts val="3000"/>
              </a:lnSpc>
            </a:pPr>
            <a:r>
              <a:rPr lang="en-US" sz="3200" dirty="0">
                <a:solidFill>
                  <a:srgbClr val="8E436A"/>
                </a:solidFill>
              </a:rPr>
              <a:t>8 Points for Better Catholic Communication</a:t>
            </a:r>
          </a:p>
        </p:txBody>
      </p:sp>
      <p:sp>
        <p:nvSpPr>
          <p:cNvPr id="4" name="TextBox 3"/>
          <p:cNvSpPr txBox="1"/>
          <p:nvPr/>
        </p:nvSpPr>
        <p:spPr>
          <a:xfrm>
            <a:off x="7191828" y="5319492"/>
            <a:ext cx="5152571" cy="830997"/>
          </a:xfrm>
          <a:prstGeom prst="rect">
            <a:avLst/>
          </a:prstGeom>
          <a:solidFill>
            <a:schemeClr val="bg1">
              <a:alpha val="81000"/>
            </a:schemeClr>
          </a:solidFill>
        </p:spPr>
        <p:txBody>
          <a:bodyPr wrap="square" rIns="640080" rtlCol="0">
            <a:spAutoFit/>
          </a:bodyPr>
          <a:lstStyle/>
          <a:p>
            <a:pPr algn="r"/>
            <a:r>
              <a:rPr lang="en-US" sz="1600" dirty="0"/>
              <a:t>Source: Father Roderick </a:t>
            </a:r>
            <a:r>
              <a:rPr lang="en-US" sz="1600" dirty="0" err="1"/>
              <a:t>Vonhogen</a:t>
            </a:r>
            <a:endParaRPr lang="en-US" sz="1600" dirty="0"/>
          </a:p>
          <a:p>
            <a:pPr algn="r"/>
            <a:r>
              <a:rPr lang="en-US" sz="1600" dirty="0" err="1"/>
              <a:t>Blogpost</a:t>
            </a:r>
            <a:r>
              <a:rPr lang="en-US" sz="1600" dirty="0"/>
              <a:t> at catholicmediaguild.com summarizing an address by Pope Benedict </a:t>
            </a:r>
            <a:r>
              <a:rPr lang="en-US" sz="1600" dirty="0" smtClean="0"/>
              <a:t>XVI</a:t>
            </a:r>
            <a:endParaRPr lang="en-US" sz="1600" dirty="0"/>
          </a:p>
        </p:txBody>
      </p:sp>
      <p:sp>
        <p:nvSpPr>
          <p:cNvPr id="18" name="Text Placeholder 5"/>
          <p:cNvSpPr>
            <a:spLocks noGrp="1"/>
          </p:cNvSpPr>
          <p:nvPr>
            <p:ph type="body" sz="quarter" idx="11"/>
          </p:nvPr>
        </p:nvSpPr>
        <p:spPr>
          <a:xfrm>
            <a:off x="247651" y="960738"/>
            <a:ext cx="3891864" cy="590550"/>
          </a:xfrm>
        </p:spPr>
        <p:txBody>
          <a:bodyPr/>
          <a:lstStyle/>
          <a:p>
            <a:r>
              <a:rPr lang="en-US" sz="3200" b="1" dirty="0" smtClean="0">
                <a:solidFill>
                  <a:schemeClr val="tx1">
                    <a:lumMod val="85000"/>
                    <a:lumOff val="15000"/>
                  </a:schemeClr>
                </a:solidFill>
              </a:rPr>
              <a:t>Communications </a:t>
            </a:r>
            <a:r>
              <a:rPr lang="en-US" sz="3200" dirty="0" smtClean="0">
                <a:solidFill>
                  <a:schemeClr val="tx1">
                    <a:lumMod val="85000"/>
                    <a:lumOff val="15000"/>
                  </a:schemeClr>
                </a:solidFill>
              </a:rPr>
              <a:t>and the Church</a:t>
            </a:r>
            <a:endParaRPr lang="en-US" sz="3200" b="1" dirty="0">
              <a:solidFill>
                <a:schemeClr val="tx1">
                  <a:lumMod val="85000"/>
                  <a:lumOff val="15000"/>
                </a:schemeClr>
              </a:solidFill>
            </a:endParaRPr>
          </a:p>
        </p:txBody>
      </p:sp>
    </p:spTree>
    <p:extLst>
      <p:ext uri="{BB962C8B-B14F-4D97-AF65-F5344CB8AC3E}">
        <p14:creationId xmlns:p14="http://schemas.microsoft.com/office/powerpoint/2010/main" val="189045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40329" y="2050724"/>
            <a:ext cx="4841639" cy="830997"/>
          </a:xfrm>
          <a:prstGeom prst="rect">
            <a:avLst/>
          </a:prstGeom>
        </p:spPr>
        <p:txBody>
          <a:bodyPr wrap="square">
            <a:spAutoFit/>
          </a:bodyPr>
          <a:lstStyle/>
          <a:p>
            <a:pPr marL="365760" indent="-365760"/>
            <a:r>
              <a:rPr lang="en-US" sz="2400" dirty="0" smtClean="0"/>
              <a:t>5. </a:t>
            </a:r>
            <a:r>
              <a:rPr lang="en-US" sz="2400" dirty="0"/>
              <a:t>Let’s humanize modern communication.</a:t>
            </a:r>
          </a:p>
        </p:txBody>
      </p:sp>
      <p:sp>
        <p:nvSpPr>
          <p:cNvPr id="16" name="Rectangle 15"/>
          <p:cNvSpPr/>
          <p:nvPr/>
        </p:nvSpPr>
        <p:spPr>
          <a:xfrm>
            <a:off x="5340329" y="1085664"/>
            <a:ext cx="4949745" cy="861774"/>
          </a:xfrm>
          <a:prstGeom prst="rect">
            <a:avLst/>
          </a:prstGeom>
        </p:spPr>
        <p:txBody>
          <a:bodyPr wrap="square">
            <a:spAutoFit/>
          </a:bodyPr>
          <a:lstStyle/>
          <a:p>
            <a:pPr>
              <a:lnSpc>
                <a:spcPts val="3000"/>
              </a:lnSpc>
            </a:pPr>
            <a:r>
              <a:rPr lang="en-US" sz="3200" dirty="0">
                <a:solidFill>
                  <a:srgbClr val="8E436A"/>
                </a:solidFill>
              </a:rPr>
              <a:t>8 Points for Better Catholic Communication</a:t>
            </a:r>
          </a:p>
        </p:txBody>
      </p:sp>
      <p:sp>
        <p:nvSpPr>
          <p:cNvPr id="4" name="TextBox 3"/>
          <p:cNvSpPr txBox="1"/>
          <p:nvPr/>
        </p:nvSpPr>
        <p:spPr>
          <a:xfrm>
            <a:off x="7191828" y="5319492"/>
            <a:ext cx="5152571" cy="830997"/>
          </a:xfrm>
          <a:prstGeom prst="rect">
            <a:avLst/>
          </a:prstGeom>
          <a:solidFill>
            <a:schemeClr val="bg1">
              <a:alpha val="81000"/>
            </a:schemeClr>
          </a:solidFill>
        </p:spPr>
        <p:txBody>
          <a:bodyPr wrap="square" rIns="640080" rtlCol="0">
            <a:spAutoFit/>
          </a:bodyPr>
          <a:lstStyle/>
          <a:p>
            <a:pPr algn="r"/>
            <a:r>
              <a:rPr lang="en-US" sz="1600" dirty="0"/>
              <a:t>Source: Father Roderick </a:t>
            </a:r>
            <a:r>
              <a:rPr lang="en-US" sz="1600" dirty="0" err="1"/>
              <a:t>Vonhogen</a:t>
            </a:r>
            <a:endParaRPr lang="en-US" sz="1600" dirty="0"/>
          </a:p>
          <a:p>
            <a:pPr algn="r"/>
            <a:r>
              <a:rPr lang="en-US" sz="1600" dirty="0" err="1"/>
              <a:t>Blogpost</a:t>
            </a:r>
            <a:r>
              <a:rPr lang="en-US" sz="1600" dirty="0"/>
              <a:t> at catholicmediaguild.com summarizing an address by Pope Benedict </a:t>
            </a:r>
            <a:r>
              <a:rPr lang="en-US" sz="1600" dirty="0" smtClean="0"/>
              <a:t>XVI</a:t>
            </a:r>
            <a:endParaRPr lang="en-US" sz="1600" dirty="0"/>
          </a:p>
        </p:txBody>
      </p:sp>
      <p:sp>
        <p:nvSpPr>
          <p:cNvPr id="18" name="Text Placeholder 5"/>
          <p:cNvSpPr>
            <a:spLocks noGrp="1"/>
          </p:cNvSpPr>
          <p:nvPr>
            <p:ph type="body" sz="quarter" idx="11"/>
          </p:nvPr>
        </p:nvSpPr>
        <p:spPr>
          <a:xfrm>
            <a:off x="247651" y="960738"/>
            <a:ext cx="3891864" cy="590550"/>
          </a:xfrm>
        </p:spPr>
        <p:txBody>
          <a:bodyPr/>
          <a:lstStyle/>
          <a:p>
            <a:r>
              <a:rPr lang="en-US" sz="3200" b="1" dirty="0" smtClean="0">
                <a:solidFill>
                  <a:schemeClr val="tx1">
                    <a:lumMod val="85000"/>
                    <a:lumOff val="15000"/>
                  </a:schemeClr>
                </a:solidFill>
              </a:rPr>
              <a:t>Communications </a:t>
            </a:r>
            <a:r>
              <a:rPr lang="en-US" sz="3200" dirty="0" smtClean="0">
                <a:solidFill>
                  <a:schemeClr val="tx1">
                    <a:lumMod val="85000"/>
                    <a:lumOff val="15000"/>
                  </a:schemeClr>
                </a:solidFill>
              </a:rPr>
              <a:t>and the Church</a:t>
            </a:r>
            <a:endParaRPr lang="en-US" sz="3200" b="1" dirty="0">
              <a:solidFill>
                <a:schemeClr val="tx1">
                  <a:lumMod val="85000"/>
                  <a:lumOff val="15000"/>
                </a:schemeClr>
              </a:solidFill>
            </a:endParaRPr>
          </a:p>
        </p:txBody>
      </p:sp>
    </p:spTree>
    <p:extLst>
      <p:ext uri="{BB962C8B-B14F-4D97-AF65-F5344CB8AC3E}">
        <p14:creationId xmlns:p14="http://schemas.microsoft.com/office/powerpoint/2010/main" val="257260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40329" y="2050724"/>
            <a:ext cx="4841639" cy="461665"/>
          </a:xfrm>
          <a:prstGeom prst="rect">
            <a:avLst/>
          </a:prstGeom>
        </p:spPr>
        <p:txBody>
          <a:bodyPr wrap="square">
            <a:spAutoFit/>
          </a:bodyPr>
          <a:lstStyle/>
          <a:p>
            <a:pPr marL="365760" lvl="0" indent="-365760"/>
            <a:r>
              <a:rPr lang="en-US" sz="2400" dirty="0" smtClean="0"/>
              <a:t>6. </a:t>
            </a:r>
            <a:r>
              <a:rPr lang="en-US" sz="2400" dirty="0"/>
              <a:t>Take the Gospel as a guide.</a:t>
            </a:r>
          </a:p>
        </p:txBody>
      </p:sp>
      <p:sp>
        <p:nvSpPr>
          <p:cNvPr id="16" name="Rectangle 15"/>
          <p:cNvSpPr/>
          <p:nvPr/>
        </p:nvSpPr>
        <p:spPr>
          <a:xfrm>
            <a:off x="5340329" y="1085664"/>
            <a:ext cx="4949745" cy="861774"/>
          </a:xfrm>
          <a:prstGeom prst="rect">
            <a:avLst/>
          </a:prstGeom>
        </p:spPr>
        <p:txBody>
          <a:bodyPr wrap="square">
            <a:spAutoFit/>
          </a:bodyPr>
          <a:lstStyle/>
          <a:p>
            <a:pPr>
              <a:lnSpc>
                <a:spcPts val="3000"/>
              </a:lnSpc>
            </a:pPr>
            <a:r>
              <a:rPr lang="en-US" sz="3200" dirty="0">
                <a:solidFill>
                  <a:srgbClr val="8E436A"/>
                </a:solidFill>
              </a:rPr>
              <a:t>8 Points for Better Catholic Communication</a:t>
            </a:r>
          </a:p>
        </p:txBody>
      </p:sp>
      <p:sp>
        <p:nvSpPr>
          <p:cNvPr id="4" name="TextBox 3"/>
          <p:cNvSpPr txBox="1"/>
          <p:nvPr/>
        </p:nvSpPr>
        <p:spPr>
          <a:xfrm>
            <a:off x="7191828" y="5319492"/>
            <a:ext cx="5152571" cy="830997"/>
          </a:xfrm>
          <a:prstGeom prst="rect">
            <a:avLst/>
          </a:prstGeom>
          <a:solidFill>
            <a:schemeClr val="bg1">
              <a:alpha val="81000"/>
            </a:schemeClr>
          </a:solidFill>
        </p:spPr>
        <p:txBody>
          <a:bodyPr wrap="square" rIns="640080" rtlCol="0">
            <a:spAutoFit/>
          </a:bodyPr>
          <a:lstStyle/>
          <a:p>
            <a:pPr algn="r"/>
            <a:r>
              <a:rPr lang="en-US" sz="1600" dirty="0"/>
              <a:t>Source: Father Roderick </a:t>
            </a:r>
            <a:r>
              <a:rPr lang="en-US" sz="1600" dirty="0" err="1"/>
              <a:t>Vonhogen</a:t>
            </a:r>
            <a:endParaRPr lang="en-US" sz="1600" dirty="0"/>
          </a:p>
          <a:p>
            <a:pPr algn="r"/>
            <a:r>
              <a:rPr lang="en-US" sz="1600" dirty="0" err="1"/>
              <a:t>Blogpost</a:t>
            </a:r>
            <a:r>
              <a:rPr lang="en-US" sz="1600" dirty="0"/>
              <a:t> at catholicmediaguild.com summarizing an address by Pope Benedict </a:t>
            </a:r>
            <a:r>
              <a:rPr lang="en-US" sz="1600" dirty="0" smtClean="0"/>
              <a:t>XVI</a:t>
            </a:r>
            <a:endParaRPr lang="en-US" sz="1600" dirty="0"/>
          </a:p>
        </p:txBody>
      </p:sp>
      <p:sp>
        <p:nvSpPr>
          <p:cNvPr id="18" name="Text Placeholder 5"/>
          <p:cNvSpPr>
            <a:spLocks noGrp="1"/>
          </p:cNvSpPr>
          <p:nvPr>
            <p:ph type="body" sz="quarter" idx="11"/>
          </p:nvPr>
        </p:nvSpPr>
        <p:spPr>
          <a:xfrm>
            <a:off x="247651" y="960738"/>
            <a:ext cx="3891864" cy="590550"/>
          </a:xfrm>
        </p:spPr>
        <p:txBody>
          <a:bodyPr/>
          <a:lstStyle/>
          <a:p>
            <a:r>
              <a:rPr lang="en-US" sz="3200" b="1" dirty="0" smtClean="0">
                <a:solidFill>
                  <a:schemeClr val="tx1">
                    <a:lumMod val="85000"/>
                    <a:lumOff val="15000"/>
                  </a:schemeClr>
                </a:solidFill>
              </a:rPr>
              <a:t>Communications </a:t>
            </a:r>
            <a:r>
              <a:rPr lang="en-US" sz="3200" dirty="0" smtClean="0">
                <a:solidFill>
                  <a:schemeClr val="tx1">
                    <a:lumMod val="85000"/>
                    <a:lumOff val="15000"/>
                  </a:schemeClr>
                </a:solidFill>
              </a:rPr>
              <a:t>and the Church</a:t>
            </a:r>
            <a:endParaRPr lang="en-US" sz="3200" b="1" dirty="0">
              <a:solidFill>
                <a:schemeClr val="tx1">
                  <a:lumMod val="85000"/>
                  <a:lumOff val="15000"/>
                </a:schemeClr>
              </a:solidFill>
            </a:endParaRPr>
          </a:p>
        </p:txBody>
      </p:sp>
    </p:spTree>
    <p:extLst>
      <p:ext uri="{BB962C8B-B14F-4D97-AF65-F5344CB8AC3E}">
        <p14:creationId xmlns:p14="http://schemas.microsoft.com/office/powerpoint/2010/main" val="5578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5009</TotalTime>
  <Words>2715</Words>
  <Application>Microsoft Office PowerPoint</Application>
  <PresentationFormat>Widescreen</PresentationFormat>
  <Paragraphs>366</Paragraphs>
  <Slides>63</Slides>
  <Notes>6</Notes>
  <HiddenSlides>0</HiddenSlides>
  <MMClips>0</MMClips>
  <ScaleCrop>false</ScaleCrop>
  <HeadingPairs>
    <vt:vector size="6" baseType="variant">
      <vt:variant>
        <vt:lpstr>Fonts Used</vt:lpstr>
      </vt:variant>
      <vt:variant>
        <vt:i4>3</vt:i4>
      </vt:variant>
      <vt:variant>
        <vt:lpstr>Theme</vt:lpstr>
      </vt:variant>
      <vt:variant>
        <vt:i4>13</vt:i4>
      </vt:variant>
      <vt:variant>
        <vt:lpstr>Slide Titles</vt:lpstr>
      </vt:variant>
      <vt:variant>
        <vt:i4>63</vt:i4>
      </vt:variant>
    </vt:vector>
  </HeadingPairs>
  <TitlesOfParts>
    <vt:vector size="79" baseType="lpstr">
      <vt:lpstr>Calibri</vt:lpstr>
      <vt:lpstr>Arial</vt:lpstr>
      <vt:lpstr>Trebuchet MS</vt:lpstr>
      <vt:lpstr>Office Theme</vt:lpstr>
      <vt:lpstr>5_Office Theme</vt:lpstr>
      <vt:lpstr>3_Office Theme</vt:lpstr>
      <vt:lpstr>8_Office Theme</vt:lpstr>
      <vt:lpstr>1_Office Theme</vt:lpstr>
      <vt:lpstr>11_Office Theme</vt:lpstr>
      <vt:lpstr>14_Office Theme</vt:lpstr>
      <vt:lpstr>12_Office Theme</vt:lpstr>
      <vt:lpstr>6_Office Theme</vt:lpstr>
      <vt:lpstr>2_Office Theme</vt:lpstr>
      <vt:lpstr>13_Office Theme</vt:lpstr>
      <vt:lpstr>10_Office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Dinah Strange</dc:creator>
  <cp:lastModifiedBy>Kelly</cp:lastModifiedBy>
  <cp:revision>318</cp:revision>
  <dcterms:created xsi:type="dcterms:W3CDTF">2014-09-26T19:15:39Z</dcterms:created>
  <dcterms:modified xsi:type="dcterms:W3CDTF">2014-10-17T18:12:53Z</dcterms:modified>
</cp:coreProperties>
</file>